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Lst>
  <p:sldSz cy="5143500" cx="9144000"/>
  <p:notesSz cx="6858000" cy="9144000"/>
  <p:embeddedFontLst>
    <p:embeddedFont>
      <p:font typeface="Gill Sans"/>
      <p:regular r:id="rId88"/>
      <p:bold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E973AA8-8084-425A-B670-E4E9D222A772}">
  <a:tblStyle styleId="{9E973AA8-8084-425A-B670-E4E9D222A77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font" Target="fonts/GillSans-regular.fntdata"/><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GillSans-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e59c9c853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e59c9c853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e719c4b4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e719c4b4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fdd7f1f47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fdd7f1f47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59c9c853d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59c9c853d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e59c9c853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e59c9c853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e72cc52ac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e72cc52ac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e72cc52a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e72cc52a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72cc52ac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e72cc52ac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e72cc52ac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e72cc52ac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e72cc52ac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e72cc52ac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e59c9c853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e59c9c853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e72cc52ac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e72cc52ac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e72cc52ac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e72cc52ac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e72cc52ac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e72cc52ac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e72cc52ac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e72cc52ac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72e6c8b5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e72e6c8b5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404e9a2a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404e9a2a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430f65089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430f65089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41ffae390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41ffae390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41ffae390d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41ffae390d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41ffae390d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41ffae390d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e59c9c853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e59c9c853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41ffae390d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41ffae390d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41ffae390d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41ffae390d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e72e6c8b5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e72e6c8b5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fdd7f1f47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fdd7f1f47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e72e6c8b5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e72e6c8b5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41ffae390d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41ffae390d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41ffae390d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41ffae390d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4055a2da40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4055a2da4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41ffae390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41ffae390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fdd7f1f47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fdd7f1f47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e59c9c85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e59c9c85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41ffae390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41ffae390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430f65089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430f65089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432c727b3c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432c727b3c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405a4de3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405a4de3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41ffae39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41ffae39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fdd7f1f47a_2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fdd7f1f47a_2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fdd7f1f47a_2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fdd7f1f47a_2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fdd7f1f47a_23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fdd7f1f47a_23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fdd7f1f47a_23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fdd7f1f47a_23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4221bba4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4221bba4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432c727b3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432c727b3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4221bba4c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4221bba4c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4221bba4c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4221bba4c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4221bba4c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4221bba4c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4221bba4c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4221bba4c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4221bba4c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4221bba4c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4221bba4c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4221bba4c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4221bba4c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4221bba4c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4221bba4c0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4221bba4c0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4221bba4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4221bba4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4221bba4c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4221bba4c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e59c9c853d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e59c9c853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4221bba4c0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4221bba4c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4221bba4c0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4221bba4c0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430f65089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430f65089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4055a2da4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4055a2da4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4221bba4c0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4221bba4c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4055a2da4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4055a2da4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Specificity - </a:t>
            </a:r>
            <a:r>
              <a:rPr lang="en-GB"/>
              <a:t>the average expression for cells in a cell type (like mean pseudobulk essentially) is calculated. Then EWCE gets the normalised expression of the gene for each cell type and then calculates the specificity by dividing by the total normalised expression of that gene.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404e9a2a4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404e9a2a4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4055a2da4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4055a2da4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4055a2da4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14055a2da4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430f65089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430f65089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e59c9c853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e59c9c853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4055a2da4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4055a2da4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50">
                <a:solidFill>
                  <a:schemeClr val="dk1"/>
                </a:solidFill>
              </a:rPr>
              <a:t>what DGE is and what sort of questions it is used to ask/answer.  Eg. differences in expression across experimental or disease  populations , or (sub)types of cells(?)</a:t>
            </a:r>
            <a:endParaRPr>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4055a2da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4055a2da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4055a2da40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4055a2da4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4055a2da4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4055a2da4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MAST - two-part generalised linear mod</a:t>
            </a:r>
            <a:r>
              <a:rPr lang="en-GB">
                <a:solidFill>
                  <a:schemeClr val="dk1"/>
                </a:solidFill>
              </a:rPr>
              <a:t>el </a:t>
            </a:r>
            <a:r>
              <a:rPr lang="en-GB" sz="1050">
                <a:solidFill>
                  <a:schemeClr val="dk1"/>
                </a:solidFill>
              </a:rPr>
              <a:t>(discrete logistic regression component for expression rate and a continuous Gaussian component conditioned on each cell expressing a gene)</a:t>
            </a:r>
            <a:endParaRPr sz="1050">
              <a:solidFill>
                <a:schemeClr val="dk1"/>
              </a:solidFill>
            </a:endParaRPr>
          </a:p>
          <a:p>
            <a:pPr indent="0" lvl="0" marL="0" rtl="0" algn="l">
              <a:spcBef>
                <a:spcPts val="0"/>
              </a:spcBef>
              <a:spcAft>
                <a:spcPts val="0"/>
              </a:spcAft>
              <a:buNone/>
            </a:pPr>
            <a:r>
              <a:rPr lang="en-GB" sz="1050">
                <a:solidFill>
                  <a:schemeClr val="dk1"/>
                </a:solidFill>
              </a:rPr>
              <a:t>EdgeR - Negative binomial model</a:t>
            </a:r>
            <a:endParaRPr sz="1050">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4055a2da4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14055a2da4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4055a2da4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4055a2da4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404d6a00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404d6a00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404d6a003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404d6a003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404d6a003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1404d6a003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430f65089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430f65089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e59c9c853d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e59c9c853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430f65089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430f65089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404e9a2a4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1404e9a2a4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e59c9c853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e59c9c853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tinyurl.com/y92hr3pz"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gif"/><Relationship Id="rId4" Type="http://schemas.openxmlformats.org/officeDocument/2006/relationships/image" Target="../media/image3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78.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github.com/combiz/scflow" TargetMode="External"/><Relationship Id="rId4" Type="http://schemas.openxmlformats.org/officeDocument/2006/relationships/hyperlink" Target="https://nf-co.re/scflow" TargetMode="External"/><Relationship Id="rId5" Type="http://schemas.openxmlformats.org/officeDocument/2006/relationships/hyperlink" Target="https://github.com/combiz/nf-core-scflow" TargetMode="External"/><Relationship Id="rId6" Type="http://schemas.openxmlformats.org/officeDocument/2006/relationships/hyperlink" Target="https://dockstore.org/my-workflows/github.com/eduff/wdl-scflo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hyperlink" Target="https://tinyurl.com/y92hr3pz"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hyperlink" Target="https://www.nature.com/articles/s41592-019-0654-x" TargetMode="External"/><Relationship Id="rId4" Type="http://schemas.openxmlformats.org/officeDocument/2006/relationships/hyperlink" Target="https://bioconductor.org/books/release/OSCA/" TargetMode="External"/><Relationship Id="rId5" Type="http://schemas.openxmlformats.org/officeDocument/2006/relationships/hyperlink" Target="https://doi.org/10.15252/msb.20188746" TargetMode="External"/><Relationship Id="rId6" Type="http://schemas.openxmlformats.org/officeDocument/2006/relationships/hyperlink" Target="https://genomebiology.biomedcentral.com/articles/10.1186/s13059-019-1662-y" TargetMode="External"/><Relationship Id="rId7" Type="http://schemas.openxmlformats.org/officeDocument/2006/relationships/hyperlink" Target="https://www.cell.com/cell-systems/pdfExtended/S2405-4712(19)30073-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hyperlink" Target="https://doi.org/10.1016/j.cels.2019.03.003"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5.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9.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0.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5.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6.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57.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65.pn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8.png"/><Relationship Id="rId4" Type="http://schemas.openxmlformats.org/officeDocument/2006/relationships/image" Target="../media/image62.png"/><Relationship Id="rId5"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8.png"/><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6.jpg"/><Relationship Id="rId4" Type="http://schemas.openxmlformats.org/officeDocument/2006/relationships/image" Target="../media/image7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6.png"/><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0.jpg"/><Relationship Id="rId4" Type="http://schemas.openxmlformats.org/officeDocument/2006/relationships/image" Target="../media/image74.png"/><Relationship Id="rId5"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GB" sz="4280"/>
              <a:t>Workshop</a:t>
            </a:r>
            <a:endParaRPr sz="4280"/>
          </a:p>
          <a:p>
            <a:pPr indent="0" lvl="0" marL="0" rtl="0" algn="ctr">
              <a:spcBef>
                <a:spcPts val="0"/>
              </a:spcBef>
              <a:spcAft>
                <a:spcPts val="0"/>
              </a:spcAft>
              <a:buSzPts val="990"/>
              <a:buNone/>
            </a:pPr>
            <a:r>
              <a:rPr lang="en-GB" sz="4280"/>
              <a:t>Single-cell/nuclei RNA sequencing analysis with scFlow</a:t>
            </a:r>
            <a:endParaRPr sz="4280"/>
          </a:p>
        </p:txBody>
      </p:sp>
      <p:sp>
        <p:nvSpPr>
          <p:cNvPr id="55" name="Google Shape;55;p13"/>
          <p:cNvSpPr txBox="1"/>
          <p:nvPr>
            <p:ph idx="1" type="subTitle"/>
          </p:nvPr>
        </p:nvSpPr>
        <p:spPr>
          <a:xfrm>
            <a:off x="311700" y="2834125"/>
            <a:ext cx="8520600" cy="20526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b="1" lang="en-GB"/>
              <a:t>Combiz Khozoie, Nurun Fancy </a:t>
            </a:r>
            <a:endParaRPr b="1"/>
          </a:p>
          <a:p>
            <a:pPr indent="0" lvl="0" marL="0" rtl="0" algn="ctr">
              <a:spcBef>
                <a:spcPts val="0"/>
              </a:spcBef>
              <a:spcAft>
                <a:spcPts val="0"/>
              </a:spcAft>
              <a:buNone/>
            </a:pPr>
            <a:r>
              <a:rPr b="1" lang="en-GB"/>
              <a:t>Alan Murphy, Eugene Duff</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lang="en-GB"/>
              <a:t>Imperial College London</a:t>
            </a:r>
            <a:endParaRPr/>
          </a:p>
          <a:p>
            <a:pPr indent="0" lvl="0" marL="0" rtl="0" algn="ctr">
              <a:spcBef>
                <a:spcPts val="0"/>
              </a:spcBef>
              <a:spcAft>
                <a:spcPts val="0"/>
              </a:spcAft>
              <a:buNone/>
            </a:pPr>
            <a:r>
              <a:rPr lang="en-GB"/>
              <a:t>4/08/22</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GB" sz="2000"/>
              <a:t>Slides: </a:t>
            </a:r>
            <a:r>
              <a:rPr lang="en-GB" sz="2000" u="sng">
                <a:solidFill>
                  <a:schemeClr val="hlink"/>
                </a:solidFill>
                <a:hlinkClick r:id="rId3"/>
              </a:rPr>
              <a:t>https://tinyurl.com/y92hr3pz</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2"/>
          <p:cNvPicPr preferRelativeResize="0"/>
          <p:nvPr/>
        </p:nvPicPr>
        <p:blipFill>
          <a:blip r:embed="rId3">
            <a:alphaModFix/>
          </a:blip>
          <a:stretch>
            <a:fillRect/>
          </a:stretch>
        </p:blipFill>
        <p:spPr>
          <a:xfrm>
            <a:off x="1524000" y="2952750"/>
            <a:ext cx="6096000" cy="1524000"/>
          </a:xfrm>
          <a:prstGeom prst="rect">
            <a:avLst/>
          </a:prstGeom>
          <a:noFill/>
          <a:ln>
            <a:noFill/>
          </a:ln>
        </p:spPr>
      </p:pic>
      <p:sp>
        <p:nvSpPr>
          <p:cNvPr id="127" name="Google Shape;127;p22"/>
          <p:cNvSpPr txBox="1"/>
          <p:nvPr>
            <p:ph idx="1" type="subTitle"/>
          </p:nvPr>
        </p:nvSpPr>
        <p:spPr>
          <a:xfrm>
            <a:off x="311700" y="4537975"/>
            <a:ext cx="8520600" cy="54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800"/>
              <a:t>Image courtesy of Patrick Stumpf, Matthew Rose-Zerilli, Rosanna Smith, Martin Fischlechner &amp; Jonathan West at the Centre for Hybrid Biodevices &amp; Cancer Sciences Unit at the University of Southampton</a:t>
            </a:r>
            <a:endParaRPr sz="800"/>
          </a:p>
        </p:txBody>
      </p:sp>
      <p:sp>
        <p:nvSpPr>
          <p:cNvPr id="128" name="Google Shape;128;p22"/>
          <p:cNvSpPr txBox="1"/>
          <p:nvPr>
            <p:ph type="ctrTitle"/>
          </p:nvPr>
        </p:nvSpPr>
        <p:spPr>
          <a:xfrm>
            <a:off x="311700" y="216425"/>
            <a:ext cx="8520600" cy="572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2400"/>
              <a:t>Exponential scaling of single-cell RNAseq in the last decade</a:t>
            </a:r>
            <a:endParaRPr sz="2400"/>
          </a:p>
        </p:txBody>
      </p:sp>
      <p:sp>
        <p:nvSpPr>
          <p:cNvPr id="129" name="Google Shape;129;p22"/>
          <p:cNvSpPr txBox="1"/>
          <p:nvPr>
            <p:ph idx="4294967295" type="body"/>
          </p:nvPr>
        </p:nvSpPr>
        <p:spPr>
          <a:xfrm>
            <a:off x="311700" y="847675"/>
            <a:ext cx="8520600" cy="2051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Droplet microfluidics has enabled a massive increase in throughput and reduction in cost</a:t>
            </a:r>
            <a:endParaRPr/>
          </a:p>
          <a:p>
            <a:pPr indent="-342900" lvl="0" marL="457200" rtl="0" algn="l">
              <a:spcBef>
                <a:spcPts val="0"/>
              </a:spcBef>
              <a:spcAft>
                <a:spcPts val="0"/>
              </a:spcAft>
              <a:buSzPts val="1800"/>
              <a:buChar char="●"/>
            </a:pPr>
            <a:r>
              <a:rPr lang="en-GB"/>
              <a:t>Enables the high-throughput generation of water-in-oil droplets. </a:t>
            </a:r>
            <a:endParaRPr/>
          </a:p>
          <a:p>
            <a:pPr indent="-342900" lvl="0" marL="457200" rtl="0" algn="l">
              <a:spcBef>
                <a:spcPts val="0"/>
              </a:spcBef>
              <a:spcAft>
                <a:spcPts val="0"/>
              </a:spcAft>
              <a:buSzPts val="1800"/>
              <a:buChar char="●"/>
            </a:pPr>
            <a:r>
              <a:rPr lang="en-GB"/>
              <a:t>Co-encapsulation of cells with barcode-containing microbeads enables labelling of all the RNA from each cell with a unique barcode, such that after pooling and sequencing, each read can be mapped back to its cell-of-origin.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3"/>
          <p:cNvPicPr preferRelativeResize="0"/>
          <p:nvPr/>
        </p:nvPicPr>
        <p:blipFill>
          <a:blip r:embed="rId3">
            <a:alphaModFix/>
          </a:blip>
          <a:stretch>
            <a:fillRect/>
          </a:stretch>
        </p:blipFill>
        <p:spPr>
          <a:xfrm>
            <a:off x="152400" y="961650"/>
            <a:ext cx="8839199" cy="3809486"/>
          </a:xfrm>
          <a:prstGeom prst="rect">
            <a:avLst/>
          </a:prstGeom>
          <a:noFill/>
          <a:ln>
            <a:noFill/>
          </a:ln>
        </p:spPr>
      </p:pic>
      <p:sp>
        <p:nvSpPr>
          <p:cNvPr id="135" name="Google Shape;135;p23"/>
          <p:cNvSpPr txBox="1"/>
          <p:nvPr/>
        </p:nvSpPr>
        <p:spPr>
          <a:xfrm>
            <a:off x="493925" y="4366275"/>
            <a:ext cx="8316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0A2347"/>
                </a:solidFill>
                <a:highlight>
                  <a:srgbClr val="FFFFFF"/>
                </a:highlight>
              </a:rPr>
              <a:t>GEMs (Gel Beads in Emulsion) are reaction vesicles formed on a microfluidic chip and contain single cells, reverse transcription (RT) reagents, barcoded oligonucleotides, and oil.</a:t>
            </a:r>
            <a:endParaRPr/>
          </a:p>
        </p:txBody>
      </p:sp>
      <p:sp>
        <p:nvSpPr>
          <p:cNvPr id="136" name="Google Shape;136;p23"/>
          <p:cNvSpPr txBox="1"/>
          <p:nvPr>
            <p:ph idx="4294967295" type="ctr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t>10X Genomics Biochemistry Overview</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4"/>
          <p:cNvPicPr preferRelativeResize="0"/>
          <p:nvPr/>
        </p:nvPicPr>
        <p:blipFill>
          <a:blip r:embed="rId3">
            <a:alphaModFix/>
          </a:blip>
          <a:stretch>
            <a:fillRect/>
          </a:stretch>
        </p:blipFill>
        <p:spPr>
          <a:xfrm>
            <a:off x="152400" y="1320950"/>
            <a:ext cx="8839204" cy="3029844"/>
          </a:xfrm>
          <a:prstGeom prst="rect">
            <a:avLst/>
          </a:prstGeom>
          <a:noFill/>
          <a:ln>
            <a:noFill/>
          </a:ln>
        </p:spPr>
      </p:pic>
      <p:sp>
        <p:nvSpPr>
          <p:cNvPr id="142" name="Google Shape;142;p24"/>
          <p:cNvSpPr txBox="1"/>
          <p:nvPr>
            <p:ph idx="4294967295" type="ctr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t>10X Genomics Gel Bead Oligonucleotides</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5"/>
          <p:cNvPicPr preferRelativeResize="0"/>
          <p:nvPr/>
        </p:nvPicPr>
        <p:blipFill>
          <a:blip r:embed="rId3">
            <a:alphaModFix/>
          </a:blip>
          <a:stretch>
            <a:fillRect/>
          </a:stretch>
        </p:blipFill>
        <p:spPr>
          <a:xfrm>
            <a:off x="171750" y="1256218"/>
            <a:ext cx="8931901" cy="2612383"/>
          </a:xfrm>
          <a:prstGeom prst="rect">
            <a:avLst/>
          </a:prstGeom>
          <a:noFill/>
          <a:ln>
            <a:noFill/>
          </a:ln>
        </p:spPr>
      </p:pic>
      <p:sp>
        <p:nvSpPr>
          <p:cNvPr id="148" name="Google Shape;148;p25"/>
          <p:cNvSpPr txBox="1"/>
          <p:nvPr/>
        </p:nvSpPr>
        <p:spPr>
          <a:xfrm>
            <a:off x="3630450" y="4708800"/>
            <a:ext cx="5473200" cy="43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a:solidFill>
                  <a:schemeClr val="dk1"/>
                </a:solidFill>
              </a:rPr>
              <a:t>Macosko et al., 2015 (</a:t>
            </a:r>
            <a:r>
              <a:rPr lang="en-GB">
                <a:solidFill>
                  <a:schemeClr val="dk1"/>
                </a:solidFill>
              </a:rPr>
              <a:t>https://doi.org/10.1016/j.cell.2015.05.002)</a:t>
            </a:r>
            <a:endParaRPr>
              <a:solidFill>
                <a:schemeClr val="dk1"/>
              </a:solidFill>
            </a:endParaRPr>
          </a:p>
          <a:p>
            <a:pPr indent="0" lvl="0" marL="0" rtl="0" algn="r">
              <a:spcBef>
                <a:spcPts val="0"/>
              </a:spcBef>
              <a:spcAft>
                <a:spcPts val="0"/>
              </a:spcAft>
              <a:buNone/>
            </a:pPr>
            <a:r>
              <a:t/>
            </a:r>
            <a:endParaRPr sz="100"/>
          </a:p>
        </p:txBody>
      </p:sp>
      <p:sp>
        <p:nvSpPr>
          <p:cNvPr id="149" name="Google Shape;149;p25"/>
          <p:cNvSpPr txBox="1"/>
          <p:nvPr/>
        </p:nvSpPr>
        <p:spPr>
          <a:xfrm>
            <a:off x="520200" y="410150"/>
            <a:ext cx="81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Demultiplexing: using barcode information to assign sequences to individual cells and samples</a:t>
            </a:r>
            <a:endParaRPr/>
          </a:p>
        </p:txBody>
      </p:sp>
      <p:sp>
        <p:nvSpPr>
          <p:cNvPr id="150" name="Google Shape;150;p25"/>
          <p:cNvSpPr/>
          <p:nvPr/>
        </p:nvSpPr>
        <p:spPr>
          <a:xfrm>
            <a:off x="105125" y="1135175"/>
            <a:ext cx="7161000" cy="2937000"/>
          </a:xfrm>
          <a:prstGeom prst="rect">
            <a:avLst/>
          </a:prstGeom>
          <a:solidFill>
            <a:srgbClr val="000000">
              <a:alpha val="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txBox="1"/>
          <p:nvPr/>
        </p:nvSpPr>
        <p:spPr>
          <a:xfrm>
            <a:off x="2611225" y="789175"/>
            <a:ext cx="24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Cellranger Pipeline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Characteristics of single-cell/nuclei RNA sequencing data</a:t>
            </a:r>
            <a:endParaRPr/>
          </a:p>
        </p:txBody>
      </p:sp>
      <p:sp>
        <p:nvSpPr>
          <p:cNvPr id="157" name="Google Shape;157;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GB"/>
              <a:t>Data is large, typically hundreds of thousands of cells for a case-control study (e.g. 300000 cells x 20000 genes = 6 billion data points).</a:t>
            </a:r>
            <a:endParaRPr/>
          </a:p>
          <a:p>
            <a:pPr indent="-317500" lvl="1" marL="914400" rtl="0" algn="l">
              <a:spcBef>
                <a:spcPts val="0"/>
              </a:spcBef>
              <a:spcAft>
                <a:spcPts val="0"/>
              </a:spcAft>
              <a:buSzPts val="1400"/>
              <a:buChar char="○"/>
            </a:pPr>
            <a:r>
              <a:rPr lang="en-GB"/>
              <a:t>Need more memory/RAM, more CPU cores, typically need HPC / Cloud.</a:t>
            </a:r>
            <a:endParaRPr/>
          </a:p>
          <a:p>
            <a:pPr indent="-342900" lvl="0" marL="457200" rtl="0" algn="l">
              <a:spcBef>
                <a:spcPts val="0"/>
              </a:spcBef>
              <a:spcAft>
                <a:spcPts val="0"/>
              </a:spcAft>
              <a:buSzPts val="1800"/>
              <a:buChar char="●"/>
            </a:pPr>
            <a:r>
              <a:rPr lang="en-GB"/>
              <a:t>Data is sparse.</a:t>
            </a:r>
            <a:endParaRPr/>
          </a:p>
          <a:p>
            <a:pPr indent="-317500" lvl="1" marL="914400" rtl="0" algn="l">
              <a:spcBef>
                <a:spcPts val="0"/>
              </a:spcBef>
              <a:spcAft>
                <a:spcPts val="0"/>
              </a:spcAft>
              <a:buSzPts val="1400"/>
              <a:buChar char="○"/>
            </a:pPr>
            <a:r>
              <a:rPr lang="en-GB"/>
              <a:t>Individual cells show zero counts for many genes.  This can be due to: (1) cells genuinely not expressing a given gene, or (2) relatively low sequencing coverage (typically detect only</a:t>
            </a:r>
            <a:r>
              <a:rPr lang="en-GB"/>
              <a:t> 10-50% of the transcriptome per cell).</a:t>
            </a:r>
            <a:endParaRPr/>
          </a:p>
          <a:p>
            <a:pPr indent="-342900" lvl="0" marL="457200" rtl="0" algn="l">
              <a:spcBef>
                <a:spcPts val="0"/>
              </a:spcBef>
              <a:spcAft>
                <a:spcPts val="0"/>
              </a:spcAft>
              <a:buSzPts val="1800"/>
              <a:buChar char="●"/>
            </a:pPr>
            <a:r>
              <a:rPr lang="en-GB"/>
              <a:t>Data is highly variable.</a:t>
            </a:r>
            <a:endParaRPr/>
          </a:p>
          <a:p>
            <a:pPr indent="-317500" lvl="1" marL="914400" rtl="0" algn="l">
              <a:spcBef>
                <a:spcPts val="0"/>
              </a:spcBef>
              <a:spcAft>
                <a:spcPts val="0"/>
              </a:spcAft>
              <a:buSzPts val="1400"/>
              <a:buChar char="○"/>
            </a:pPr>
            <a:r>
              <a:rPr lang="en-GB"/>
              <a:t>Biological: e.g. cellular processes (e.g. cell-cycle), spatial/microenvironment/signaling, transcriptional bursting (temporal probability), continuous vs discrete cell identities.</a:t>
            </a:r>
            <a:endParaRPr/>
          </a:p>
          <a:p>
            <a:pPr indent="-317500" lvl="1" marL="914400" rtl="0" algn="l">
              <a:spcBef>
                <a:spcPts val="0"/>
              </a:spcBef>
              <a:spcAft>
                <a:spcPts val="0"/>
              </a:spcAft>
              <a:buSzPts val="1400"/>
              <a:buChar char="○"/>
            </a:pPr>
            <a:r>
              <a:rPr lang="en-GB"/>
              <a:t>Technical: RNA degradation, free floating RNA, amplification bias (not all transcripts amplified equally during library preparation), cell-specific capture efficiency (different number of transcripts captured), batch effects. (e.g. https://doi.org/10.1093/biostatistics/kxx053)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What is scFlow?</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need for a single-cell analysis pipeline</a:t>
            </a:r>
            <a:endParaRPr/>
          </a:p>
        </p:txBody>
      </p:sp>
      <p:sp>
        <p:nvSpPr>
          <p:cNvPr id="168" name="Google Shape;16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Consolidate experience into a standardized, automated, flexible pipeline</a:t>
            </a:r>
            <a:endParaRPr/>
          </a:p>
          <a:p>
            <a:pPr indent="-342900" lvl="0" marL="457200" rtl="0" algn="l">
              <a:spcBef>
                <a:spcPts val="0"/>
              </a:spcBef>
              <a:spcAft>
                <a:spcPts val="0"/>
              </a:spcAft>
              <a:buSzPts val="1800"/>
              <a:buChar char="●"/>
            </a:pPr>
            <a:r>
              <a:rPr lang="en-GB"/>
              <a:t>Improve reproducibility with version control and containerization with Docker/Singularity</a:t>
            </a:r>
            <a:endParaRPr/>
          </a:p>
          <a:p>
            <a:pPr indent="-342900" lvl="0" marL="457200" rtl="0" algn="l">
              <a:spcBef>
                <a:spcPts val="0"/>
              </a:spcBef>
              <a:spcAft>
                <a:spcPts val="0"/>
              </a:spcAft>
              <a:buSzPts val="1800"/>
              <a:buChar char="●"/>
            </a:pPr>
            <a:r>
              <a:rPr lang="en-GB"/>
              <a:t>Accelerate analyses with efficient parallelization and deployment on the HPC and Cloud (e.g. GCP, AWS)</a:t>
            </a:r>
            <a:endParaRPr/>
          </a:p>
          <a:p>
            <a:pPr indent="-342900" lvl="0" marL="457200" rtl="0" algn="l">
              <a:spcBef>
                <a:spcPts val="0"/>
              </a:spcBef>
              <a:spcAft>
                <a:spcPts val="0"/>
              </a:spcAft>
              <a:buSzPts val="1800"/>
              <a:buChar char="●"/>
            </a:pPr>
            <a:r>
              <a:rPr lang="en-GB"/>
              <a:t>Improve transparency of analysis parameters</a:t>
            </a:r>
            <a:endParaRPr/>
          </a:p>
          <a:p>
            <a:pPr indent="-342900" lvl="0" marL="457200" rtl="0" algn="l">
              <a:spcBef>
                <a:spcPts val="0"/>
              </a:spcBef>
              <a:spcAft>
                <a:spcPts val="0"/>
              </a:spcAft>
              <a:buSzPts val="1800"/>
              <a:buChar char="●"/>
            </a:pPr>
            <a:r>
              <a:rPr lang="en-GB"/>
              <a:t>Facilitate parameter optimization with caching</a:t>
            </a:r>
            <a:endParaRPr/>
          </a:p>
          <a:p>
            <a:pPr indent="-342900" lvl="0" marL="457200" rtl="0" algn="l">
              <a:spcBef>
                <a:spcPts val="0"/>
              </a:spcBef>
              <a:spcAft>
                <a:spcPts val="0"/>
              </a:spcAft>
              <a:buSzPts val="1800"/>
              <a:buChar char="●"/>
            </a:pPr>
            <a:r>
              <a:rPr lang="en-GB"/>
              <a:t>Produce an accessible toolkit with a higher level of abstraction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0" st="0"/>
                                            </p:txEl>
                                          </p:spTgt>
                                        </p:tgtEl>
                                        <p:attrNameLst>
                                          <p:attrName>style.visibility</p:attrName>
                                        </p:attrNameLst>
                                      </p:cBhvr>
                                      <p:to>
                                        <p:strVal val="visible"/>
                                      </p:to>
                                    </p:set>
                                    <p:animEffect filter="fade" transition="in">
                                      <p:cBhvr>
                                        <p:cTn dur="1000"/>
                                        <p:tgtEl>
                                          <p:spTgt spid="1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1" st="1"/>
                                            </p:txEl>
                                          </p:spTgt>
                                        </p:tgtEl>
                                        <p:attrNameLst>
                                          <p:attrName>style.visibility</p:attrName>
                                        </p:attrNameLst>
                                      </p:cBhvr>
                                      <p:to>
                                        <p:strVal val="visible"/>
                                      </p:to>
                                    </p:set>
                                    <p:animEffect filter="fade" transition="in">
                                      <p:cBhvr>
                                        <p:cTn dur="1000"/>
                                        <p:tgtEl>
                                          <p:spTgt spid="1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2" st="2"/>
                                            </p:txEl>
                                          </p:spTgt>
                                        </p:tgtEl>
                                        <p:attrNameLst>
                                          <p:attrName>style.visibility</p:attrName>
                                        </p:attrNameLst>
                                      </p:cBhvr>
                                      <p:to>
                                        <p:strVal val="visible"/>
                                      </p:to>
                                    </p:set>
                                    <p:animEffect filter="fade" transition="in">
                                      <p:cBhvr>
                                        <p:cTn dur="1000"/>
                                        <p:tgtEl>
                                          <p:spTgt spid="1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3" st="3"/>
                                            </p:txEl>
                                          </p:spTgt>
                                        </p:tgtEl>
                                        <p:attrNameLst>
                                          <p:attrName>style.visibility</p:attrName>
                                        </p:attrNameLst>
                                      </p:cBhvr>
                                      <p:to>
                                        <p:strVal val="visible"/>
                                      </p:to>
                                    </p:set>
                                    <p:animEffect filter="fade" transition="in">
                                      <p:cBhvr>
                                        <p:cTn dur="1000"/>
                                        <p:tgtEl>
                                          <p:spTgt spid="1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4" st="4"/>
                                            </p:txEl>
                                          </p:spTgt>
                                        </p:tgtEl>
                                        <p:attrNameLst>
                                          <p:attrName>style.visibility</p:attrName>
                                        </p:attrNameLst>
                                      </p:cBhvr>
                                      <p:to>
                                        <p:strVal val="visible"/>
                                      </p:to>
                                    </p:set>
                                    <p:animEffect filter="fade" transition="in">
                                      <p:cBhvr>
                                        <p:cTn dur="1000"/>
                                        <p:tgtEl>
                                          <p:spTgt spid="1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5" st="5"/>
                                            </p:txEl>
                                          </p:spTgt>
                                        </p:tgtEl>
                                        <p:attrNameLst>
                                          <p:attrName>style.visibility</p:attrName>
                                        </p:attrNameLst>
                                      </p:cBhvr>
                                      <p:to>
                                        <p:strVal val="visible"/>
                                      </p:to>
                                    </p:set>
                                    <p:animEffect filter="fade" transition="in">
                                      <p:cBhvr>
                                        <p:cTn dur="1000"/>
                                        <p:tgtEl>
                                          <p:spTgt spid="16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9"/>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Overview of the scFlow toolkit / pipeline</a:t>
            </a:r>
            <a:endParaRPr/>
          </a:p>
        </p:txBody>
      </p:sp>
      <p:graphicFrame>
        <p:nvGraphicFramePr>
          <p:cNvPr id="174" name="Google Shape;174;p29"/>
          <p:cNvGraphicFramePr/>
          <p:nvPr/>
        </p:nvGraphicFramePr>
        <p:xfrm>
          <a:off x="952500" y="899175"/>
          <a:ext cx="3000000" cy="3000000"/>
        </p:xfrm>
        <a:graphic>
          <a:graphicData uri="http://schemas.openxmlformats.org/drawingml/2006/table">
            <a:tbl>
              <a:tblPr>
                <a:noFill/>
                <a:tableStyleId>{9E973AA8-8084-425A-B670-E4E9D222A772}</a:tableStyleId>
              </a:tblPr>
              <a:tblGrid>
                <a:gridCol w="2413000"/>
                <a:gridCol w="1206500"/>
                <a:gridCol w="3619500"/>
              </a:tblGrid>
              <a:tr h="2488900">
                <a:tc gridSpan="2">
                  <a:txBody>
                    <a:bodyPr/>
                    <a:lstStyle/>
                    <a:p>
                      <a:pPr indent="0" lvl="0" marL="0" rtl="0" algn="ctr">
                        <a:spcBef>
                          <a:spcPts val="0"/>
                        </a:spcBef>
                        <a:spcAft>
                          <a:spcPts val="0"/>
                        </a:spcAft>
                        <a:buNone/>
                      </a:pPr>
                      <a:r>
                        <a:rPr b="1" lang="en-GB" sz="3000">
                          <a:latin typeface="Gill Sans"/>
                          <a:ea typeface="Gill Sans"/>
                          <a:cs typeface="Gill Sans"/>
                          <a:sym typeface="Gill Sans"/>
                        </a:rPr>
                        <a:t>scFlow</a:t>
                      </a:r>
                      <a:endParaRPr sz="3000">
                        <a:latin typeface="Gill Sans"/>
                        <a:ea typeface="Gill Sans"/>
                        <a:cs typeface="Gill Sans"/>
                        <a:sym typeface="Gill Sans"/>
                      </a:endParaRPr>
                    </a:p>
                    <a:p>
                      <a:pPr indent="0" lvl="0" marL="0" rtl="0" algn="ctr">
                        <a:spcBef>
                          <a:spcPts val="0"/>
                        </a:spcBef>
                        <a:spcAft>
                          <a:spcPts val="0"/>
                        </a:spcAft>
                        <a:buNone/>
                      </a:pPr>
                      <a:r>
                        <a:rPr lang="en-GB" sz="3000">
                          <a:latin typeface="Gill Sans"/>
                          <a:ea typeface="Gill Sans"/>
                          <a:cs typeface="Gill Sans"/>
                          <a:sym typeface="Gill Sans"/>
                        </a:rPr>
                        <a:t>R package</a:t>
                      </a:r>
                      <a:endParaRPr>
                        <a:latin typeface="Gill Sans"/>
                        <a:ea typeface="Gill Sans"/>
                        <a:cs typeface="Gill Sans"/>
                        <a:sym typeface="Gill Sans"/>
                      </a:endParaRPr>
                    </a:p>
                    <a:p>
                      <a:pPr indent="0" lvl="0" marL="0" rtl="0" algn="ctr">
                        <a:spcBef>
                          <a:spcPts val="0"/>
                        </a:spcBef>
                        <a:spcAft>
                          <a:spcPts val="0"/>
                        </a:spcAft>
                        <a:buNone/>
                      </a:pPr>
                      <a:r>
                        <a:rPr lang="en-GB">
                          <a:latin typeface="Gill Sans"/>
                          <a:ea typeface="Gill Sans"/>
                          <a:cs typeface="Gill Sans"/>
                          <a:sym typeface="Gill Sans"/>
                        </a:rPr>
                        <a:t>standalone package</a:t>
                      </a:r>
                      <a:endParaRPr>
                        <a:latin typeface="Gill Sans"/>
                        <a:ea typeface="Gill Sans"/>
                        <a:cs typeface="Gill Sans"/>
                        <a:sym typeface="Gill Sans"/>
                      </a:endParaRPr>
                    </a:p>
                    <a:p>
                      <a:pPr indent="0" lvl="0" marL="0" rtl="0" algn="ctr">
                        <a:spcBef>
                          <a:spcPts val="0"/>
                        </a:spcBef>
                        <a:spcAft>
                          <a:spcPts val="0"/>
                        </a:spcAft>
                        <a:buNone/>
                      </a:pPr>
                      <a:r>
                        <a:rPr lang="en-GB">
                          <a:solidFill>
                            <a:srgbClr val="000000"/>
                          </a:solidFill>
                          <a:latin typeface="Gill Sans"/>
                          <a:ea typeface="Gill Sans"/>
                          <a:cs typeface="Gill Sans"/>
                          <a:sym typeface="Gill Sans"/>
                        </a:rPr>
                        <a:t>built from the ground up </a:t>
                      </a:r>
                      <a:r>
                        <a:rPr lang="en-GB">
                          <a:latin typeface="Gill Sans"/>
                          <a:ea typeface="Gill Sans"/>
                          <a:cs typeface="Gill Sans"/>
                          <a:sym typeface="Gill Sans"/>
                        </a:rPr>
                        <a:t>for</a:t>
                      </a:r>
                      <a:r>
                        <a:rPr lang="en-GB">
                          <a:solidFill>
                            <a:srgbClr val="000000"/>
                          </a:solidFill>
                          <a:latin typeface="Gill Sans"/>
                          <a:ea typeface="Gill Sans"/>
                          <a:cs typeface="Gill Sans"/>
                          <a:sym typeface="Gill Sans"/>
                        </a:rPr>
                        <a:t> scalable and</a:t>
                      </a:r>
                      <a:r>
                        <a:rPr lang="en-GB">
                          <a:latin typeface="Gill Sans"/>
                          <a:ea typeface="Gill Sans"/>
                          <a:cs typeface="Gill Sans"/>
                          <a:sym typeface="Gill Sans"/>
                        </a:rPr>
                        <a:t> </a:t>
                      </a:r>
                      <a:r>
                        <a:rPr lang="en-GB">
                          <a:solidFill>
                            <a:srgbClr val="000000"/>
                          </a:solidFill>
                          <a:latin typeface="Gill Sans"/>
                          <a:ea typeface="Gill Sans"/>
                          <a:cs typeface="Gill Sans"/>
                          <a:sym typeface="Gill Sans"/>
                        </a:rPr>
                        <a:t>reprodu</a:t>
                      </a:r>
                      <a:r>
                        <a:rPr lang="en-GB">
                          <a:latin typeface="Gill Sans"/>
                          <a:ea typeface="Gill Sans"/>
                          <a:cs typeface="Gill Sans"/>
                          <a:sym typeface="Gill Sans"/>
                        </a:rPr>
                        <a:t>cible</a:t>
                      </a:r>
                      <a:r>
                        <a:rPr lang="en-GB">
                          <a:solidFill>
                            <a:srgbClr val="000000"/>
                          </a:solidFill>
                          <a:latin typeface="Gill Sans"/>
                          <a:ea typeface="Gill Sans"/>
                          <a:cs typeface="Gill Sans"/>
                          <a:sym typeface="Gill Sans"/>
                        </a:rPr>
                        <a:t> </a:t>
                      </a:r>
                      <a:r>
                        <a:rPr lang="en-GB">
                          <a:latin typeface="Gill Sans"/>
                          <a:ea typeface="Gill Sans"/>
                          <a:cs typeface="Gill Sans"/>
                          <a:sym typeface="Gill Sans"/>
                        </a:rPr>
                        <a:t>workflows</a:t>
                      </a:r>
                      <a:endParaRPr sz="1800">
                        <a:latin typeface="Gill Sans"/>
                        <a:ea typeface="Gill Sans"/>
                        <a:cs typeface="Gill Sans"/>
                        <a:sym typeface="Gill Sans"/>
                      </a:endParaRPr>
                    </a:p>
                  </a:txBody>
                  <a:tcPr marT="91425" marB="91425" marR="91425" marL="91425" anchor="ctr"/>
                </a:tc>
                <a:tc hMerge="1"/>
                <a:tc>
                  <a:txBody>
                    <a:bodyPr/>
                    <a:lstStyle/>
                    <a:p>
                      <a:pPr indent="0" lvl="0" marL="0" rtl="0" algn="ctr">
                        <a:spcBef>
                          <a:spcPts val="0"/>
                        </a:spcBef>
                        <a:spcAft>
                          <a:spcPts val="0"/>
                        </a:spcAft>
                        <a:buNone/>
                      </a:pPr>
                      <a:r>
                        <a:rPr b="1" lang="en-GB" sz="3000">
                          <a:solidFill>
                            <a:schemeClr val="dk1"/>
                          </a:solidFill>
                          <a:latin typeface="Gill Sans"/>
                          <a:ea typeface="Gill Sans"/>
                          <a:cs typeface="Gill Sans"/>
                          <a:sym typeface="Gill Sans"/>
                        </a:rPr>
                        <a:t>nf-core-scflow</a:t>
                      </a:r>
                      <a:endParaRPr b="1" sz="3000">
                        <a:solidFill>
                          <a:schemeClr val="dk1"/>
                        </a:solidFill>
                        <a:latin typeface="Gill Sans"/>
                        <a:ea typeface="Gill Sans"/>
                        <a:cs typeface="Gill Sans"/>
                        <a:sym typeface="Gill Sans"/>
                      </a:endParaRPr>
                    </a:p>
                    <a:p>
                      <a:pPr indent="0" lvl="0" marL="0" rtl="0" algn="ctr">
                        <a:spcBef>
                          <a:spcPts val="0"/>
                        </a:spcBef>
                        <a:spcAft>
                          <a:spcPts val="0"/>
                        </a:spcAft>
                        <a:buNone/>
                      </a:pPr>
                      <a:r>
                        <a:rPr lang="en-GB" sz="3000">
                          <a:solidFill>
                            <a:schemeClr val="dk1"/>
                          </a:solidFill>
                          <a:latin typeface="Gill Sans"/>
                          <a:ea typeface="Gill Sans"/>
                          <a:cs typeface="Gill Sans"/>
                          <a:sym typeface="Gill Sans"/>
                        </a:rPr>
                        <a:t>NextFlow workflow</a:t>
                      </a:r>
                      <a:endParaRPr sz="3000">
                        <a:solidFill>
                          <a:schemeClr val="dk1"/>
                        </a:solidFill>
                        <a:latin typeface="Gill Sans"/>
                        <a:ea typeface="Gill Sans"/>
                        <a:cs typeface="Gill Sans"/>
                        <a:sym typeface="Gill Sans"/>
                      </a:endParaRPr>
                    </a:p>
                    <a:p>
                      <a:pPr indent="0" lvl="0" marL="0" rtl="0" algn="ctr">
                        <a:spcBef>
                          <a:spcPts val="0"/>
                        </a:spcBef>
                        <a:spcAft>
                          <a:spcPts val="0"/>
                        </a:spcAft>
                        <a:buClr>
                          <a:schemeClr val="dk1"/>
                        </a:buClr>
                        <a:buSzPts val="1100"/>
                        <a:buFont typeface="Arial"/>
                        <a:buNone/>
                      </a:pPr>
                      <a:r>
                        <a:rPr lang="en-GB">
                          <a:solidFill>
                            <a:schemeClr val="dk1"/>
                          </a:solidFill>
                          <a:latin typeface="Gill Sans"/>
                          <a:ea typeface="Gill Sans"/>
                          <a:cs typeface="Gill Sans"/>
                          <a:sym typeface="Gill Sans"/>
                        </a:rPr>
                        <a:t>Deploy scalable, reproducible, computationally efficient analyses with scFlow</a:t>
                      </a:r>
                      <a:endParaRPr b="1" sz="3000">
                        <a:latin typeface="Gill Sans"/>
                        <a:ea typeface="Gill Sans"/>
                        <a:cs typeface="Gill Sans"/>
                        <a:sym typeface="Gill Sans"/>
                      </a:endParaRPr>
                    </a:p>
                  </a:txBody>
                  <a:tcPr marT="91425" marB="91425" marR="91425" marL="91425" anchor="ctr"/>
                </a:tc>
              </a:tr>
              <a:tr h="1301000">
                <a:tc gridSpan="3">
                  <a:txBody>
                    <a:bodyPr/>
                    <a:lstStyle/>
                    <a:p>
                      <a:pPr indent="0" lvl="0" marL="0" rtl="0" algn="ctr">
                        <a:spcBef>
                          <a:spcPts val="0"/>
                        </a:spcBef>
                        <a:spcAft>
                          <a:spcPts val="0"/>
                        </a:spcAft>
                        <a:buNone/>
                      </a:pPr>
                      <a:r>
                        <a:rPr b="1" lang="en-GB">
                          <a:latin typeface="Gill Sans"/>
                          <a:ea typeface="Gill Sans"/>
                          <a:cs typeface="Gill Sans"/>
                          <a:sym typeface="Gill Sans"/>
                        </a:rPr>
                        <a:t>scflow-docker</a:t>
                      </a:r>
                      <a:r>
                        <a:rPr lang="en-GB">
                          <a:latin typeface="Gill Sans"/>
                          <a:ea typeface="Gill Sans"/>
                          <a:cs typeface="Gill Sans"/>
                          <a:sym typeface="Gill Sans"/>
                        </a:rPr>
                        <a:t> -- a version controlled docker/singularity image with pre-installed tools for reproducible analyses at scale</a:t>
                      </a:r>
                      <a:endParaRPr>
                        <a:latin typeface="Gill Sans"/>
                        <a:ea typeface="Gill Sans"/>
                        <a:cs typeface="Gill Sans"/>
                        <a:sym typeface="Gill Sans"/>
                      </a:endParaRPr>
                    </a:p>
                  </a:txBody>
                  <a:tcPr marT="91425" marB="91425" marR="91425" marL="91425" anchor="ctr"/>
                </a:tc>
                <a:tc hMerge="1"/>
                <a:tc hMerge="1"/>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0"/>
          <p:cNvPicPr preferRelativeResize="0"/>
          <p:nvPr/>
        </p:nvPicPr>
        <p:blipFill>
          <a:blip r:embed="rId3">
            <a:alphaModFix/>
          </a:blip>
          <a:stretch>
            <a:fillRect/>
          </a:stretch>
        </p:blipFill>
        <p:spPr>
          <a:xfrm>
            <a:off x="1347675" y="47625"/>
            <a:ext cx="6273148" cy="5048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scFlow is an open-source R package (MIT License)</a:t>
            </a:r>
            <a:endParaRPr/>
          </a:p>
        </p:txBody>
      </p:sp>
      <p:pic>
        <p:nvPicPr>
          <p:cNvPr id="185" name="Google Shape;185;p31"/>
          <p:cNvPicPr preferRelativeResize="0"/>
          <p:nvPr/>
        </p:nvPicPr>
        <p:blipFill>
          <a:blip r:embed="rId3">
            <a:alphaModFix/>
          </a:blip>
          <a:stretch>
            <a:fillRect/>
          </a:stretch>
        </p:blipFill>
        <p:spPr>
          <a:xfrm>
            <a:off x="1295926" y="893800"/>
            <a:ext cx="6552150" cy="3823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483425" y="217800"/>
            <a:ext cx="8442900" cy="600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Goal:</a:t>
            </a:r>
            <a:r>
              <a:rPr lang="en-GB"/>
              <a:t> Provide a general overview of single-cell analysis and hands-on practical experience of analysing a real-world dataset using scFlow</a:t>
            </a:r>
            <a:endParaRPr/>
          </a:p>
          <a:p>
            <a:pPr indent="0" lvl="0" marL="0" rtl="0" algn="l">
              <a:spcBef>
                <a:spcPts val="0"/>
              </a:spcBef>
              <a:spcAft>
                <a:spcPts val="0"/>
              </a:spcAft>
              <a:buNone/>
            </a:pPr>
            <a:r>
              <a:t/>
            </a:r>
            <a:endParaRPr/>
          </a:p>
          <a:p>
            <a:pPr indent="0" lvl="0" marL="914400" rtl="0" algn="l">
              <a:spcBef>
                <a:spcPts val="0"/>
              </a:spcBef>
              <a:spcAft>
                <a:spcPts val="0"/>
              </a:spcAft>
              <a:buNone/>
            </a:pPr>
            <a:r>
              <a:rPr lang="en-GB"/>
              <a:t>10:00-10:10  	Introduction to the workshop (ED)</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GB"/>
              <a:t>10:10 - 10:45  	Introduction to single-cell RNA sequencing and scFlow (CK)</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GB"/>
              <a:t>10:45-11:30  	Quality control with scFlow (CK)</a:t>
            </a:r>
            <a:endParaRPr sz="1300"/>
          </a:p>
          <a:p>
            <a:pPr indent="0" lvl="0" marL="914400" rtl="0" algn="l">
              <a:spcBef>
                <a:spcPts val="0"/>
              </a:spcBef>
              <a:spcAft>
                <a:spcPts val="0"/>
              </a:spcAft>
              <a:buNone/>
            </a:pPr>
            <a:r>
              <a:t/>
            </a:r>
            <a:endParaRPr/>
          </a:p>
          <a:p>
            <a:pPr indent="0" lvl="0" marL="914400" rtl="0" algn="l">
              <a:spcBef>
                <a:spcPts val="0"/>
              </a:spcBef>
              <a:spcAft>
                <a:spcPts val="0"/>
              </a:spcAft>
              <a:buNone/>
            </a:pPr>
            <a:r>
              <a:rPr lang="en-GB"/>
              <a:t>11:30-12:30  	Integration and Dimensionality reduction (NF/CK)</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GB"/>
              <a:t>12:30-13:15  	Lunch4</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GB"/>
              <a:t>13:15-14:00 	Clustering and cell-typing  (CK/AM)</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GB"/>
              <a:t>14:00-14:45  	Differential gene expression (AM)</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GB"/>
              <a:t>14:45-15:00  	Break</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GB"/>
              <a:t>15:00-15:30  	Impacted pathway analysis and Dirichlet modeling (NF)</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GB"/>
              <a:t>15:30-16:00  	HCP / Private Cloud / Nextflow / Future developments and Questions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Functions are documented and vignettes are available </a:t>
            </a:r>
            <a:endParaRPr/>
          </a:p>
        </p:txBody>
      </p:sp>
      <p:pic>
        <p:nvPicPr>
          <p:cNvPr id="191" name="Google Shape;191;p32"/>
          <p:cNvPicPr preferRelativeResize="0"/>
          <p:nvPr/>
        </p:nvPicPr>
        <p:blipFill>
          <a:blip r:embed="rId3">
            <a:alphaModFix/>
          </a:blip>
          <a:stretch>
            <a:fillRect/>
          </a:stretch>
        </p:blipFill>
        <p:spPr>
          <a:xfrm>
            <a:off x="583100" y="850150"/>
            <a:ext cx="3912696" cy="4049573"/>
          </a:xfrm>
          <a:prstGeom prst="rect">
            <a:avLst/>
          </a:prstGeom>
          <a:noFill/>
          <a:ln>
            <a:noFill/>
          </a:ln>
          <a:effectLst>
            <a:outerShdw blurRad="57150" rotWithShape="0" algn="bl" dir="5400000" dist="19050">
              <a:srgbClr val="000000">
                <a:alpha val="50000"/>
              </a:srgbClr>
            </a:outerShdw>
          </a:effectLst>
        </p:spPr>
      </p:pic>
      <p:pic>
        <p:nvPicPr>
          <p:cNvPr id="192" name="Google Shape;192;p32"/>
          <p:cNvPicPr preferRelativeResize="0"/>
          <p:nvPr/>
        </p:nvPicPr>
        <p:blipFill>
          <a:blip r:embed="rId4">
            <a:alphaModFix/>
          </a:blip>
          <a:stretch>
            <a:fillRect/>
          </a:stretch>
        </p:blipFill>
        <p:spPr>
          <a:xfrm>
            <a:off x="4921471" y="850150"/>
            <a:ext cx="3736237" cy="40495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Abstracting away complexity (e.g. identifying doublets)</a:t>
            </a:r>
            <a:endParaRPr/>
          </a:p>
        </p:txBody>
      </p:sp>
      <p:pic>
        <p:nvPicPr>
          <p:cNvPr id="198" name="Google Shape;198;p33"/>
          <p:cNvPicPr preferRelativeResize="0"/>
          <p:nvPr/>
        </p:nvPicPr>
        <p:blipFill>
          <a:blip r:embed="rId3">
            <a:alphaModFix/>
          </a:blip>
          <a:stretch>
            <a:fillRect/>
          </a:stretch>
        </p:blipFill>
        <p:spPr>
          <a:xfrm>
            <a:off x="1655488" y="1478923"/>
            <a:ext cx="2732052" cy="2717563"/>
          </a:xfrm>
          <a:prstGeom prst="rect">
            <a:avLst/>
          </a:prstGeom>
          <a:noFill/>
          <a:ln>
            <a:noFill/>
          </a:ln>
        </p:spPr>
      </p:pic>
      <p:pic>
        <p:nvPicPr>
          <p:cNvPr id="199" name="Google Shape;199;p33"/>
          <p:cNvPicPr preferRelativeResize="0"/>
          <p:nvPr/>
        </p:nvPicPr>
        <p:blipFill>
          <a:blip r:embed="rId4">
            <a:alphaModFix/>
          </a:blip>
          <a:stretch>
            <a:fillRect/>
          </a:stretch>
        </p:blipFill>
        <p:spPr>
          <a:xfrm>
            <a:off x="4735649" y="1503934"/>
            <a:ext cx="2752864" cy="2738264"/>
          </a:xfrm>
          <a:prstGeom prst="rect">
            <a:avLst/>
          </a:prstGeom>
          <a:noFill/>
          <a:ln>
            <a:noFill/>
          </a:ln>
        </p:spPr>
      </p:pic>
      <p:sp>
        <p:nvSpPr>
          <p:cNvPr id="200" name="Google Shape;200;p33"/>
          <p:cNvSpPr txBox="1"/>
          <p:nvPr>
            <p:ph idx="1" type="body"/>
          </p:nvPr>
        </p:nvSpPr>
        <p:spPr>
          <a:xfrm>
            <a:off x="311700" y="84767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GB"/>
              <a:t>Before: ~450 lines of code</a:t>
            </a:r>
            <a:endParaRPr/>
          </a:p>
        </p:txBody>
      </p:sp>
      <p:sp>
        <p:nvSpPr>
          <p:cNvPr id="201" name="Google Shape;201;p33"/>
          <p:cNvSpPr txBox="1"/>
          <p:nvPr>
            <p:ph idx="1" type="body"/>
          </p:nvPr>
        </p:nvSpPr>
        <p:spPr>
          <a:xfrm>
            <a:off x="311700" y="432575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GB"/>
              <a:t>After: </a:t>
            </a:r>
            <a:r>
              <a:rPr b="1" lang="en-GB"/>
              <a:t>sce &lt;- find_singlets(sce)</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Quality-control with eight lines of code in ten minutes</a:t>
            </a:r>
            <a:endParaRPr/>
          </a:p>
        </p:txBody>
      </p:sp>
      <p:pic>
        <p:nvPicPr>
          <p:cNvPr id="207" name="Google Shape;207;p34"/>
          <p:cNvPicPr preferRelativeResize="0"/>
          <p:nvPr/>
        </p:nvPicPr>
        <p:blipFill>
          <a:blip r:embed="rId3">
            <a:alphaModFix/>
          </a:blip>
          <a:stretch>
            <a:fillRect/>
          </a:stretch>
        </p:blipFill>
        <p:spPr>
          <a:xfrm>
            <a:off x="2252163" y="1482713"/>
            <a:ext cx="4639675" cy="2178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Example QC report</a:t>
            </a:r>
            <a:endParaRPr/>
          </a:p>
        </p:txBody>
      </p:sp>
      <p:sp>
        <p:nvSpPr>
          <p:cNvPr id="213" name="Google Shape;213;p3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sz="1700"/>
              <a:t>Provides an overview of QC and the effect of parameters</a:t>
            </a:r>
            <a:endParaRPr sz="1700"/>
          </a:p>
          <a:p>
            <a:pPr indent="0" lvl="0" marL="0" rtl="0" algn="l">
              <a:spcBef>
                <a:spcPts val="1200"/>
              </a:spcBef>
              <a:spcAft>
                <a:spcPts val="0"/>
              </a:spcAft>
              <a:buNone/>
            </a:pPr>
            <a:r>
              <a:rPr lang="en-GB" sz="1700"/>
              <a:t>Helps to sense check and optimize thresholds</a:t>
            </a:r>
            <a:endParaRPr sz="1700"/>
          </a:p>
          <a:p>
            <a:pPr indent="0" lvl="0" marL="0" rtl="0" algn="l">
              <a:spcBef>
                <a:spcPts val="1200"/>
              </a:spcBef>
              <a:spcAft>
                <a:spcPts val="1200"/>
              </a:spcAft>
              <a:buNone/>
            </a:pPr>
            <a:r>
              <a:rPr lang="en-GB" sz="1700"/>
              <a:t>Key plots and performance metrics for each step e.g. emptyDrops, DoubletFinder, thresholding, etc.</a:t>
            </a:r>
            <a:endParaRPr sz="1700"/>
          </a:p>
        </p:txBody>
      </p:sp>
      <p:pic>
        <p:nvPicPr>
          <p:cNvPr id="214" name="Google Shape;214;p35"/>
          <p:cNvPicPr preferRelativeResize="0"/>
          <p:nvPr/>
        </p:nvPicPr>
        <p:blipFill>
          <a:blip r:embed="rId3">
            <a:alphaModFix/>
          </a:blip>
          <a:stretch>
            <a:fillRect/>
          </a:stretch>
        </p:blipFill>
        <p:spPr>
          <a:xfrm>
            <a:off x="3198850" y="283125"/>
            <a:ext cx="5794550" cy="45772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6"/>
          <p:cNvSpPr txBox="1"/>
          <p:nvPr>
            <p:ph type="title"/>
          </p:nvPr>
        </p:nvSpPr>
        <p:spPr>
          <a:xfrm>
            <a:off x="2936950" y="157975"/>
            <a:ext cx="3063000" cy="824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scFlow resources</a:t>
            </a:r>
            <a:endParaRPr/>
          </a:p>
        </p:txBody>
      </p:sp>
      <p:sp>
        <p:nvSpPr>
          <p:cNvPr id="220" name="Google Shape;220;p36"/>
          <p:cNvSpPr txBox="1"/>
          <p:nvPr>
            <p:ph idx="1" type="body"/>
          </p:nvPr>
        </p:nvSpPr>
        <p:spPr>
          <a:xfrm>
            <a:off x="1417950" y="1052275"/>
            <a:ext cx="5505000" cy="3859500"/>
          </a:xfrm>
          <a:prstGeom prst="rect">
            <a:avLst/>
          </a:prstGeom>
        </p:spPr>
        <p:txBody>
          <a:bodyPr anchorCtr="0" anchor="t" bIns="91425" lIns="91425" spcFirstLastPara="1" rIns="91425" wrap="square" tIns="91425">
            <a:normAutofit/>
          </a:bodyPr>
          <a:lstStyle/>
          <a:p>
            <a:pPr indent="0" lvl="0" marL="457200" rtl="0" algn="ctr">
              <a:spcBef>
                <a:spcPts val="0"/>
              </a:spcBef>
              <a:spcAft>
                <a:spcPts val="0"/>
              </a:spcAft>
              <a:buNone/>
            </a:pPr>
            <a:r>
              <a:rPr lang="en-GB" sz="1500"/>
              <a:t>scFlow R package:  </a:t>
            </a:r>
            <a:r>
              <a:rPr lang="en-GB" sz="1500" u="sng">
                <a:solidFill>
                  <a:schemeClr val="hlink"/>
                </a:solidFill>
                <a:hlinkClick r:id="rId3"/>
              </a:rPr>
              <a:t>https://github.com/combiz/scflow</a:t>
            </a:r>
            <a:endParaRPr sz="1500"/>
          </a:p>
          <a:p>
            <a:pPr indent="0" lvl="0" marL="457200" rtl="0" algn="ctr">
              <a:spcBef>
                <a:spcPts val="1200"/>
              </a:spcBef>
              <a:spcAft>
                <a:spcPts val="0"/>
              </a:spcAft>
              <a:buNone/>
            </a:pPr>
            <a:r>
              <a:t/>
            </a:r>
            <a:endParaRPr sz="1500"/>
          </a:p>
          <a:p>
            <a:pPr indent="0" lvl="0" marL="457200" rtl="0" algn="ctr">
              <a:spcBef>
                <a:spcPts val="1200"/>
              </a:spcBef>
              <a:spcAft>
                <a:spcPts val="0"/>
              </a:spcAft>
              <a:buNone/>
            </a:pPr>
            <a:r>
              <a:rPr lang="en-GB" sz="1500"/>
              <a:t>NextFlow scFlow pipeline: </a:t>
            </a:r>
            <a:endParaRPr sz="1500"/>
          </a:p>
          <a:p>
            <a:pPr indent="0" lvl="0" marL="457200" rtl="0" algn="ctr">
              <a:spcBef>
                <a:spcPts val="1200"/>
              </a:spcBef>
              <a:spcAft>
                <a:spcPts val="0"/>
              </a:spcAft>
              <a:buNone/>
            </a:pPr>
            <a:r>
              <a:rPr lang="en-GB" sz="1500" u="sng">
                <a:solidFill>
                  <a:schemeClr val="hlink"/>
                </a:solidFill>
                <a:hlinkClick r:id="rId4"/>
              </a:rPr>
              <a:t>https://nf-co.re/scflow</a:t>
            </a:r>
            <a:endParaRPr sz="1500"/>
          </a:p>
          <a:p>
            <a:pPr indent="0" lvl="0" marL="457200" rtl="0" algn="ctr">
              <a:spcBef>
                <a:spcPts val="1200"/>
              </a:spcBef>
              <a:spcAft>
                <a:spcPts val="0"/>
              </a:spcAft>
              <a:buNone/>
            </a:pPr>
            <a:r>
              <a:rPr lang="en-GB" sz="1500" u="sng">
                <a:solidFill>
                  <a:schemeClr val="hlink"/>
                </a:solidFill>
                <a:hlinkClick r:id="rId5"/>
              </a:rPr>
              <a:t>https://github.com/combiz/nf-core-scflow</a:t>
            </a:r>
            <a:r>
              <a:rPr lang="en-GB" sz="1500"/>
              <a:t> (dev)</a:t>
            </a:r>
            <a:endParaRPr sz="1500"/>
          </a:p>
          <a:p>
            <a:pPr indent="0" lvl="0" marL="457200" rtl="0" algn="ctr">
              <a:spcBef>
                <a:spcPts val="1200"/>
              </a:spcBef>
              <a:spcAft>
                <a:spcPts val="0"/>
              </a:spcAft>
              <a:buNone/>
            </a:pPr>
            <a:r>
              <a:rPr lang="en-GB" sz="1500"/>
              <a:t>TERRA/WDL Pipeline (in development):</a:t>
            </a:r>
            <a:endParaRPr sz="1500"/>
          </a:p>
          <a:p>
            <a:pPr indent="0" lvl="0" marL="457200" rtl="0" algn="ctr">
              <a:spcBef>
                <a:spcPts val="1200"/>
              </a:spcBef>
              <a:spcAft>
                <a:spcPts val="1200"/>
              </a:spcAft>
              <a:buNone/>
            </a:pPr>
            <a:r>
              <a:rPr lang="en-GB" sz="1500" u="sng">
                <a:solidFill>
                  <a:schemeClr val="hlink"/>
                </a:solidFill>
                <a:hlinkClick r:id="rId6"/>
              </a:rPr>
              <a:t>https://dockstore.org/my-workflows/github.com/eduff/wdl-scflow</a:t>
            </a:r>
            <a:endParaRPr sz="1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3040500" y="18650"/>
            <a:ext cx="3063000" cy="824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Workshop</a:t>
            </a:r>
            <a:endParaRPr/>
          </a:p>
        </p:txBody>
      </p:sp>
      <p:sp>
        <p:nvSpPr>
          <p:cNvPr id="226" name="Google Shape;226;p37"/>
          <p:cNvSpPr txBox="1"/>
          <p:nvPr>
            <p:ph idx="1" type="body"/>
          </p:nvPr>
        </p:nvSpPr>
        <p:spPr>
          <a:xfrm>
            <a:off x="787750" y="843350"/>
            <a:ext cx="7330500" cy="4059000"/>
          </a:xfrm>
          <a:prstGeom prst="rect">
            <a:avLst/>
          </a:prstGeom>
        </p:spPr>
        <p:txBody>
          <a:bodyPr anchorCtr="0" anchor="t" bIns="91425" lIns="91425" spcFirstLastPara="1" rIns="91425" wrap="square" tIns="91425">
            <a:normAutofit lnSpcReduction="20000"/>
          </a:bodyPr>
          <a:lstStyle/>
          <a:p>
            <a:pPr indent="0" lvl="0" marL="457200" rtl="0" algn="ctr">
              <a:spcBef>
                <a:spcPts val="0"/>
              </a:spcBef>
              <a:spcAft>
                <a:spcPts val="0"/>
              </a:spcAft>
              <a:buNone/>
            </a:pPr>
            <a:r>
              <a:rPr lang="en-GB"/>
              <a:t>Complete a full end-to-end case/control analysis of 22 single-nuclei samples (10x) generated from post-mortem brain tissue</a:t>
            </a:r>
            <a:endParaRPr/>
          </a:p>
          <a:p>
            <a:pPr indent="0" lvl="0" marL="457200" rtl="0" algn="ctr">
              <a:spcBef>
                <a:spcPts val="1200"/>
              </a:spcBef>
              <a:spcAft>
                <a:spcPts val="0"/>
              </a:spcAft>
              <a:buNone/>
            </a:pPr>
            <a:r>
              <a:rPr lang="en-GB"/>
              <a:t>Same data as our upcoming manuscript, subset to 15% for speed</a:t>
            </a:r>
            <a:endParaRPr/>
          </a:p>
          <a:p>
            <a:pPr indent="0" lvl="0" marL="457200" rtl="0" algn="ctr">
              <a:spcBef>
                <a:spcPts val="1200"/>
              </a:spcBef>
              <a:spcAft>
                <a:spcPts val="0"/>
              </a:spcAft>
              <a:buNone/>
            </a:pPr>
            <a:r>
              <a:rPr lang="en-GB"/>
              <a:t>Pre-configured cloud based analysis workstation (16 cores / 48 Gb RAM) running the latest version of our scFlow Docker image</a:t>
            </a:r>
            <a:endParaRPr/>
          </a:p>
          <a:p>
            <a:pPr indent="0" lvl="0" marL="457200" rtl="0" algn="ctr">
              <a:spcBef>
                <a:spcPts val="1200"/>
              </a:spcBef>
              <a:spcAft>
                <a:spcPts val="0"/>
              </a:spcAft>
              <a:buNone/>
            </a:pPr>
            <a:r>
              <a:rPr lang="en-GB"/>
              <a:t>You will be given a IP address for a workstation on our Private Cloud.  On a browser, go to :  </a:t>
            </a:r>
            <a:r>
              <a:rPr b="1" i="1" lang="en-GB"/>
              <a:t>&lt;IP&gt;:8900 </a:t>
            </a:r>
            <a:r>
              <a:rPr lang="en-GB"/>
              <a:t>  for access to the R Studio session</a:t>
            </a:r>
            <a:endParaRPr/>
          </a:p>
          <a:p>
            <a:pPr indent="0" lvl="0" marL="457200" rtl="0" algn="ctr">
              <a:spcBef>
                <a:spcPts val="1200"/>
              </a:spcBef>
              <a:spcAft>
                <a:spcPts val="0"/>
              </a:spcAft>
              <a:buNone/>
            </a:pPr>
            <a:r>
              <a:rPr lang="en-GB" sz="2853"/>
              <a:t>Login:  </a:t>
            </a:r>
            <a:r>
              <a:rPr b="1" lang="en-GB" sz="2853"/>
              <a:t>scflow</a:t>
            </a:r>
            <a:endParaRPr sz="2853"/>
          </a:p>
          <a:p>
            <a:pPr indent="0" lvl="0" marL="457200" rtl="0" algn="ctr">
              <a:spcBef>
                <a:spcPts val="1200"/>
              </a:spcBef>
              <a:spcAft>
                <a:spcPts val="0"/>
              </a:spcAft>
              <a:buNone/>
            </a:pPr>
            <a:r>
              <a:rPr lang="en-GB" sz="2853"/>
              <a:t>Password:  </a:t>
            </a:r>
            <a:r>
              <a:rPr b="1" lang="en-GB" sz="2853"/>
              <a:t>workshop</a:t>
            </a:r>
            <a:endParaRPr b="1" sz="2853"/>
          </a:p>
          <a:p>
            <a:pPr indent="0" lvl="0" marL="457200" rtl="0" algn="ctr">
              <a:spcBef>
                <a:spcPts val="1200"/>
              </a:spcBef>
              <a:spcAft>
                <a:spcPts val="0"/>
              </a:spcAft>
              <a:buNone/>
            </a:pPr>
            <a:r>
              <a:rPr lang="en-GB"/>
              <a:t>Practical scripts are in: ~/Documents/workshopscflow/bin</a:t>
            </a:r>
            <a:endParaRPr/>
          </a:p>
          <a:p>
            <a:pPr indent="0" lvl="0" marL="457200" rtl="0" algn="ctr">
              <a:spcBef>
                <a:spcPts val="1200"/>
              </a:spcBef>
              <a:spcAft>
                <a:spcPts val="0"/>
              </a:spcAft>
              <a:buNone/>
            </a:pPr>
            <a:r>
              <a:rPr lang="en-GB"/>
              <a:t>Analysis outputs and reports go to: ~/</a:t>
            </a:r>
            <a:endParaRPr/>
          </a:p>
          <a:p>
            <a:pPr indent="0" lvl="0" marL="457200" rtl="0" algn="ctr">
              <a:spcBef>
                <a:spcPts val="1200"/>
              </a:spcBef>
              <a:spcAft>
                <a:spcPts val="1200"/>
              </a:spcAft>
              <a:buNone/>
            </a:pPr>
            <a:r>
              <a:rPr lang="en-GB"/>
              <a:t>These slides: </a:t>
            </a:r>
            <a:r>
              <a:rPr lang="en-GB" u="sng">
                <a:solidFill>
                  <a:schemeClr val="hlink"/>
                </a:solidFill>
                <a:hlinkClick r:id="rId3"/>
              </a:rPr>
              <a:t>https://tinyurl.com/y92hr3pz</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Quality Control</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txBox="1"/>
          <p:nvPr>
            <p:ph type="title"/>
          </p:nvPr>
        </p:nvSpPr>
        <p:spPr>
          <a:xfrm>
            <a:off x="101775" y="196625"/>
            <a:ext cx="4251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Overview of QC with scFlow</a:t>
            </a:r>
            <a:endParaRPr/>
          </a:p>
        </p:txBody>
      </p:sp>
      <p:sp>
        <p:nvSpPr>
          <p:cNvPr id="237" name="Google Shape;237;p39"/>
          <p:cNvSpPr txBox="1"/>
          <p:nvPr>
            <p:ph idx="1" type="body"/>
          </p:nvPr>
        </p:nvSpPr>
        <p:spPr>
          <a:xfrm>
            <a:off x="311700" y="968075"/>
            <a:ext cx="3101100" cy="36009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GB"/>
              <a:t>Two main QC steps:  within sample (a) and between sample (b)</a:t>
            </a:r>
            <a:endParaRPr/>
          </a:p>
          <a:p>
            <a:pPr indent="-342900" lvl="0" marL="457200" rtl="0" algn="l">
              <a:spcBef>
                <a:spcPts val="0"/>
              </a:spcBef>
              <a:spcAft>
                <a:spcPts val="0"/>
              </a:spcAft>
              <a:buSzPts val="1800"/>
              <a:buChar char="●"/>
            </a:pPr>
            <a:r>
              <a:rPr lang="en-GB"/>
              <a:t>QC is an important issue</a:t>
            </a:r>
            <a:endParaRPr/>
          </a:p>
          <a:p>
            <a:pPr indent="-317500" lvl="1" marL="914400" rtl="0" algn="l">
              <a:spcBef>
                <a:spcPts val="0"/>
              </a:spcBef>
              <a:spcAft>
                <a:spcPts val="0"/>
              </a:spcAft>
              <a:buSzPts val="1400"/>
              <a:buChar char="○"/>
            </a:pPr>
            <a:r>
              <a:rPr lang="en-GB"/>
              <a:t>Impacts key analysis outputs (e.g. cell cluster composition, differential gene expression results)</a:t>
            </a:r>
            <a:endParaRPr/>
          </a:p>
          <a:p>
            <a:pPr indent="-317500" lvl="1" marL="914400" rtl="0" algn="l">
              <a:spcBef>
                <a:spcPts val="0"/>
              </a:spcBef>
              <a:spcAft>
                <a:spcPts val="0"/>
              </a:spcAft>
              <a:buSzPts val="1400"/>
              <a:buChar char="○"/>
            </a:pPr>
            <a:r>
              <a:rPr lang="en-GB"/>
              <a:t>Identification of common genes/pathways between studies (e.g. Wageningen </a:t>
            </a:r>
            <a:r>
              <a:rPr i="1" lang="en-GB"/>
              <a:t>et al.</a:t>
            </a:r>
            <a:r>
              <a:rPr lang="en-GB"/>
              <a:t>, 2021 *) </a:t>
            </a:r>
            <a:endParaRPr/>
          </a:p>
        </p:txBody>
      </p:sp>
      <p:pic>
        <p:nvPicPr>
          <p:cNvPr id="238" name="Google Shape;238;p39"/>
          <p:cNvPicPr preferRelativeResize="0"/>
          <p:nvPr/>
        </p:nvPicPr>
        <p:blipFill>
          <a:blip r:embed="rId3">
            <a:alphaModFix/>
          </a:blip>
          <a:stretch>
            <a:fillRect/>
          </a:stretch>
        </p:blipFill>
        <p:spPr>
          <a:xfrm>
            <a:off x="3545493" y="315425"/>
            <a:ext cx="5286816" cy="4253449"/>
          </a:xfrm>
          <a:prstGeom prst="rect">
            <a:avLst/>
          </a:prstGeom>
          <a:noFill/>
          <a:ln>
            <a:noFill/>
          </a:ln>
        </p:spPr>
      </p:pic>
      <p:sp>
        <p:nvSpPr>
          <p:cNvPr id="239" name="Google Shape;239;p39"/>
          <p:cNvSpPr txBox="1"/>
          <p:nvPr/>
        </p:nvSpPr>
        <p:spPr>
          <a:xfrm>
            <a:off x="2914000" y="4568975"/>
            <a:ext cx="6230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t>* Wageningen TA van, E Gerrits, I Bonson S Palacin, I Huitinga, BJL Eggen, Dam AM van. Exploring reported genes of microglia RNA-sequencing data: Uses and considerations.. Glia 69, 2933-2946 (2021).</a:t>
            </a:r>
            <a:endParaRPr sz="1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40"/>
          <p:cNvPicPr preferRelativeResize="0"/>
          <p:nvPr/>
        </p:nvPicPr>
        <p:blipFill>
          <a:blip r:embed="rId3">
            <a:alphaModFix/>
          </a:blip>
          <a:stretch>
            <a:fillRect/>
          </a:stretch>
        </p:blipFill>
        <p:spPr>
          <a:xfrm>
            <a:off x="337798" y="462425"/>
            <a:ext cx="4981900" cy="1474950"/>
          </a:xfrm>
          <a:prstGeom prst="rect">
            <a:avLst/>
          </a:prstGeom>
          <a:noFill/>
          <a:ln>
            <a:noFill/>
          </a:ln>
          <a:effectLst>
            <a:outerShdw blurRad="57150" rotWithShape="0" algn="bl" dir="5400000" dist="19050">
              <a:srgbClr val="000000">
                <a:alpha val="50000"/>
              </a:srgbClr>
            </a:outerShdw>
          </a:effectLst>
        </p:spPr>
      </p:pic>
      <p:pic>
        <p:nvPicPr>
          <p:cNvPr id="245" name="Google Shape;245;p40"/>
          <p:cNvPicPr preferRelativeResize="0"/>
          <p:nvPr/>
        </p:nvPicPr>
        <p:blipFill>
          <a:blip r:embed="rId4">
            <a:alphaModFix/>
          </a:blip>
          <a:stretch>
            <a:fillRect/>
          </a:stretch>
        </p:blipFill>
        <p:spPr>
          <a:xfrm>
            <a:off x="5517800" y="376225"/>
            <a:ext cx="3048000" cy="4391025"/>
          </a:xfrm>
          <a:prstGeom prst="rect">
            <a:avLst/>
          </a:prstGeom>
          <a:noFill/>
          <a:ln>
            <a:noFill/>
          </a:ln>
        </p:spPr>
      </p:pic>
      <p:pic>
        <p:nvPicPr>
          <p:cNvPr id="246" name="Google Shape;246;p40"/>
          <p:cNvPicPr preferRelativeResize="0"/>
          <p:nvPr/>
        </p:nvPicPr>
        <p:blipFill>
          <a:blip r:embed="rId5">
            <a:alphaModFix/>
          </a:blip>
          <a:stretch>
            <a:fillRect/>
          </a:stretch>
        </p:blipFill>
        <p:spPr>
          <a:xfrm>
            <a:off x="1271125" y="2055550"/>
            <a:ext cx="2661615" cy="29013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Overview of quality-control in scRNA Seq</a:t>
            </a:r>
            <a:endParaRPr/>
          </a:p>
        </p:txBody>
      </p:sp>
      <p:sp>
        <p:nvSpPr>
          <p:cNvPr id="252" name="Google Shape;252;p41"/>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Within sample: filter the data to include true cells which are of high-quality</a:t>
            </a:r>
            <a:endParaRPr/>
          </a:p>
          <a:p>
            <a:pPr indent="-317500" lvl="1" marL="914400" rtl="0" algn="l">
              <a:spcBef>
                <a:spcPts val="0"/>
              </a:spcBef>
              <a:spcAft>
                <a:spcPts val="0"/>
              </a:spcAft>
              <a:buSzPts val="1400"/>
              <a:buChar char="○"/>
            </a:pPr>
            <a:r>
              <a:rPr lang="en-GB"/>
              <a:t>Including ambient RNA profiling (</a:t>
            </a:r>
            <a:r>
              <a:rPr b="1" lang="en-GB"/>
              <a:t>emptyDrops</a:t>
            </a:r>
            <a:r>
              <a:rPr lang="en-GB"/>
              <a:t>), count/feature thresholding, and doublet/multiplet identification (</a:t>
            </a:r>
            <a:r>
              <a:rPr b="1" lang="en-GB"/>
              <a:t>DoubletFinder</a:t>
            </a:r>
            <a:r>
              <a:rPr lang="en-GB"/>
              <a:t>)</a:t>
            </a:r>
            <a:endParaRPr/>
          </a:p>
        </p:txBody>
      </p:sp>
      <p:pic>
        <p:nvPicPr>
          <p:cNvPr id="253" name="Google Shape;253;p41"/>
          <p:cNvPicPr preferRelativeResize="0"/>
          <p:nvPr/>
        </p:nvPicPr>
        <p:blipFill>
          <a:blip r:embed="rId3">
            <a:alphaModFix/>
          </a:blip>
          <a:stretch>
            <a:fillRect/>
          </a:stretch>
        </p:blipFill>
        <p:spPr>
          <a:xfrm>
            <a:off x="5106837" y="1017727"/>
            <a:ext cx="3155200" cy="1939876"/>
          </a:xfrm>
          <a:prstGeom prst="rect">
            <a:avLst/>
          </a:prstGeom>
          <a:noFill/>
          <a:ln>
            <a:noFill/>
          </a:ln>
        </p:spPr>
      </p:pic>
      <p:pic>
        <p:nvPicPr>
          <p:cNvPr id="254" name="Google Shape;254;p41"/>
          <p:cNvPicPr preferRelativeResize="0"/>
          <p:nvPr/>
        </p:nvPicPr>
        <p:blipFill>
          <a:blip r:embed="rId4">
            <a:alphaModFix/>
          </a:blip>
          <a:stretch>
            <a:fillRect/>
          </a:stretch>
        </p:blipFill>
        <p:spPr>
          <a:xfrm>
            <a:off x="5104621" y="3059987"/>
            <a:ext cx="3159634" cy="1939875"/>
          </a:xfrm>
          <a:prstGeom prst="rect">
            <a:avLst/>
          </a:prstGeom>
          <a:noFill/>
          <a:ln>
            <a:noFill/>
          </a:ln>
        </p:spPr>
      </p:pic>
      <p:sp>
        <p:nvSpPr>
          <p:cNvPr id="255" name="Google Shape;255;p41"/>
          <p:cNvSpPr txBox="1"/>
          <p:nvPr/>
        </p:nvSpPr>
        <p:spPr>
          <a:xfrm>
            <a:off x="311700" y="3078925"/>
            <a:ext cx="4260300" cy="1736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en-GB" sz="1800">
                <a:solidFill>
                  <a:schemeClr val="dk2"/>
                </a:solidFill>
              </a:rPr>
              <a:t>Between sample: identify problematic samples to help inform adjustment of QC parameters to salvage the sample(s) or exclude from analysis.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2800">
                <a:solidFill>
                  <a:schemeClr val="dk2"/>
                </a:solidFill>
              </a:rPr>
              <a:t>Single-cell RNA-sequencing</a:t>
            </a:r>
            <a:endParaRPr/>
          </a:p>
        </p:txBody>
      </p:sp>
      <p:sp>
        <p:nvSpPr>
          <p:cNvPr id="66" name="Google Shape;66;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434340" lvl="0" marL="457200" rtl="0" algn="ctr">
              <a:spcBef>
                <a:spcPts val="0"/>
              </a:spcBef>
              <a:spcAft>
                <a:spcPts val="0"/>
              </a:spcAft>
              <a:buSzPct val="100000"/>
              <a:buAutoNum type="arabicPeriod"/>
            </a:pPr>
            <a:r>
              <a:rPr lang="en-GB"/>
              <a:t>QC Report</a:t>
            </a:r>
            <a:endParaRPr/>
          </a:p>
          <a:p>
            <a:pPr indent="-434340" lvl="0" marL="457200" rtl="0" algn="ctr">
              <a:spcBef>
                <a:spcPts val="0"/>
              </a:spcBef>
              <a:spcAft>
                <a:spcPts val="0"/>
              </a:spcAft>
              <a:buSzPct val="100000"/>
              <a:buAutoNum type="arabicPeriod"/>
            </a:pPr>
            <a:r>
              <a:rPr lang="en-GB"/>
              <a:t>Merged QC Report</a:t>
            </a:r>
            <a:endParaRPr/>
          </a:p>
          <a:p>
            <a:pPr indent="-434340" lvl="0" marL="457200" rtl="0" algn="ctr">
              <a:spcBef>
                <a:spcPts val="0"/>
              </a:spcBef>
              <a:spcAft>
                <a:spcPts val="0"/>
              </a:spcAft>
              <a:buSzPct val="100000"/>
              <a:buAutoNum type="arabicPeriod"/>
            </a:pPr>
            <a:r>
              <a:rPr lang="en-GB"/>
              <a:t>Integration Report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3"/>
          <p:cNvPicPr preferRelativeResize="0"/>
          <p:nvPr/>
        </p:nvPicPr>
        <p:blipFill>
          <a:blip r:embed="rId3">
            <a:alphaModFix/>
          </a:blip>
          <a:stretch>
            <a:fillRect/>
          </a:stretch>
        </p:blipFill>
        <p:spPr>
          <a:xfrm>
            <a:off x="1747175" y="708000"/>
            <a:ext cx="5493601" cy="4190575"/>
          </a:xfrm>
          <a:prstGeom prst="rect">
            <a:avLst/>
          </a:prstGeom>
          <a:noFill/>
          <a:ln>
            <a:noFill/>
          </a:ln>
        </p:spPr>
      </p:pic>
      <p:sp>
        <p:nvSpPr>
          <p:cNvPr id="266" name="Google Shape;266;p43"/>
          <p:cNvSpPr txBox="1"/>
          <p:nvPr/>
        </p:nvSpPr>
        <p:spPr>
          <a:xfrm>
            <a:off x="333100" y="231600"/>
            <a:ext cx="8386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Selected quality-control metrics in 98 samples across four studies</a:t>
            </a: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4"/>
          <p:cNvSpPr txBox="1"/>
          <p:nvPr>
            <p:ph type="title"/>
          </p:nvPr>
        </p:nvSpPr>
        <p:spPr>
          <a:xfrm>
            <a:off x="311700" y="135300"/>
            <a:ext cx="52233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Quality control references</a:t>
            </a:r>
            <a:endParaRPr/>
          </a:p>
        </p:txBody>
      </p:sp>
      <p:sp>
        <p:nvSpPr>
          <p:cNvPr id="272" name="Google Shape;272;p44"/>
          <p:cNvSpPr txBox="1"/>
          <p:nvPr>
            <p:ph idx="1" type="body"/>
          </p:nvPr>
        </p:nvSpPr>
        <p:spPr>
          <a:xfrm>
            <a:off x="311700" y="891000"/>
            <a:ext cx="7080600" cy="3678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GB"/>
              <a:t>General</a:t>
            </a:r>
            <a:endParaRPr b="1"/>
          </a:p>
          <a:p>
            <a:pPr indent="0" lvl="0" marL="0" rtl="0" algn="l">
              <a:spcBef>
                <a:spcPts val="1200"/>
              </a:spcBef>
              <a:spcAft>
                <a:spcPts val="0"/>
              </a:spcAft>
              <a:buNone/>
            </a:pPr>
            <a:r>
              <a:rPr lang="en-GB"/>
              <a:t>Orchestrating Single-Cell Analysis with Bioconductor: </a:t>
            </a:r>
            <a:r>
              <a:rPr lang="en-GB" u="sng">
                <a:solidFill>
                  <a:schemeClr val="hlink"/>
                </a:solidFill>
                <a:hlinkClick r:id="rId3"/>
              </a:rPr>
              <a:t>https://www.nature.com/articles/s41592-019-0654-x</a:t>
            </a:r>
            <a:r>
              <a:rPr lang="en-GB"/>
              <a:t> and </a:t>
            </a:r>
            <a:r>
              <a:rPr lang="en-GB" u="sng">
                <a:solidFill>
                  <a:schemeClr val="accent5"/>
                </a:solidFill>
                <a:hlinkClick r:id="rId4">
                  <a:extLst>
                    <a:ext uri="{A12FA001-AC4F-418D-AE19-62706E023703}">
                      <ahyp:hlinkClr val="tx"/>
                    </a:ext>
                  </a:extLst>
                </a:hlinkClick>
              </a:rPr>
              <a:t>https://bioconductor.org/books/release/OSCA/</a:t>
            </a:r>
            <a:endParaRPr/>
          </a:p>
          <a:p>
            <a:pPr indent="0" lvl="0" marL="0" rtl="0" algn="l">
              <a:spcBef>
                <a:spcPts val="1200"/>
              </a:spcBef>
              <a:spcAft>
                <a:spcPts val="0"/>
              </a:spcAft>
              <a:buNone/>
            </a:pPr>
            <a:r>
              <a:rPr lang="en-GB"/>
              <a:t>Current best practices in single‐cell RNA‐seq analysis: a tutorial </a:t>
            </a:r>
            <a:r>
              <a:rPr lang="en-GB" u="sng">
                <a:solidFill>
                  <a:schemeClr val="hlink"/>
                </a:solidFill>
                <a:hlinkClick r:id="rId5"/>
              </a:rPr>
              <a:t>https://doi.org/10.15252/msb.20188746</a:t>
            </a:r>
            <a:endParaRPr/>
          </a:p>
          <a:p>
            <a:pPr indent="0" lvl="0" marL="0" rtl="0" algn="l">
              <a:spcBef>
                <a:spcPts val="1200"/>
              </a:spcBef>
              <a:spcAft>
                <a:spcPts val="0"/>
              </a:spcAft>
              <a:buClr>
                <a:schemeClr val="dk1"/>
              </a:buClr>
              <a:buSzPct val="91666"/>
              <a:buFont typeface="Arial"/>
              <a:buNone/>
            </a:pPr>
            <a:r>
              <a:rPr b="1" lang="en-GB"/>
              <a:t>Ambient RNA Profiling</a:t>
            </a:r>
            <a:endParaRPr b="1"/>
          </a:p>
          <a:p>
            <a:pPr indent="0" lvl="0" marL="0" rtl="0" algn="l">
              <a:spcBef>
                <a:spcPts val="1200"/>
              </a:spcBef>
              <a:spcAft>
                <a:spcPts val="0"/>
              </a:spcAft>
              <a:buClr>
                <a:schemeClr val="dk1"/>
              </a:buClr>
              <a:buSzPct val="91666"/>
              <a:buFont typeface="Arial"/>
              <a:buNone/>
            </a:pPr>
            <a:r>
              <a:rPr lang="en-GB"/>
              <a:t>Lun et al. (2019). EmptyDrops: distinguishing cells from empty droplets in droplet-based single-cell RNA sequencing data (</a:t>
            </a:r>
            <a:r>
              <a:rPr lang="en-GB" u="sng">
                <a:solidFill>
                  <a:schemeClr val="accent5"/>
                </a:solidFill>
                <a:hlinkClick r:id="rId6">
                  <a:extLst>
                    <a:ext uri="{A12FA001-AC4F-418D-AE19-62706E023703}">
                      <ahyp:hlinkClr val="tx"/>
                    </a:ext>
                  </a:extLst>
                </a:hlinkClick>
              </a:rPr>
              <a:t>https://genomebiology.biomedcentral.com/articles/10.1186/s13059-019-1662-y</a:t>
            </a:r>
            <a:r>
              <a:rPr lang="en-GB"/>
              <a:t>)</a:t>
            </a:r>
            <a:endParaRPr/>
          </a:p>
          <a:p>
            <a:pPr indent="0" lvl="0" marL="0" rtl="0" algn="l">
              <a:spcBef>
                <a:spcPts val="1200"/>
              </a:spcBef>
              <a:spcAft>
                <a:spcPts val="0"/>
              </a:spcAft>
              <a:buClr>
                <a:schemeClr val="dk1"/>
              </a:buClr>
              <a:buSzPct val="91666"/>
              <a:buFont typeface="Arial"/>
              <a:buNone/>
            </a:pPr>
            <a:r>
              <a:rPr b="1" lang="en-GB"/>
              <a:t>Doublet Finder</a:t>
            </a:r>
            <a:endParaRPr b="1"/>
          </a:p>
          <a:p>
            <a:pPr indent="0" lvl="0" marL="0" rtl="0" algn="l">
              <a:spcBef>
                <a:spcPts val="1200"/>
              </a:spcBef>
              <a:spcAft>
                <a:spcPts val="0"/>
              </a:spcAft>
              <a:buNone/>
            </a:pPr>
            <a:r>
              <a:rPr lang="en-GB"/>
              <a:t>McGinnis et al. (2019) DoubletFinder: Doublet Detection in Single-Cell RNA Sequencing Data Using Artificial Nearest Neighbors (</a:t>
            </a:r>
            <a:r>
              <a:rPr lang="en-GB" u="sng">
                <a:solidFill>
                  <a:schemeClr val="hlink"/>
                </a:solidFill>
                <a:hlinkClick r:id="rId7"/>
              </a:rPr>
              <a:t>https://www.cell.com/cell-systems/pdfExtended/S2405-4712(19)30073-0</a:t>
            </a:r>
            <a:r>
              <a:rPr lang="en-GB"/>
              <a:t>)</a:t>
            </a:r>
            <a:endParaRPr/>
          </a:p>
          <a:p>
            <a:pPr indent="0" lvl="0" marL="0" rtl="0" algn="l">
              <a:spcBef>
                <a:spcPts val="1200"/>
              </a:spcBef>
              <a:spcAft>
                <a:spcPts val="0"/>
              </a:spcAft>
              <a:buNone/>
            </a:pPr>
            <a:r>
              <a:rPr b="1" lang="en-GB"/>
              <a:t>Annotation (Scater)</a:t>
            </a:r>
            <a:endParaRPr b="1"/>
          </a:p>
          <a:p>
            <a:pPr indent="0" lvl="0" marL="0" rtl="0" algn="l">
              <a:spcBef>
                <a:spcPts val="1200"/>
              </a:spcBef>
              <a:spcAft>
                <a:spcPts val="1200"/>
              </a:spcAft>
              <a:buNone/>
            </a:pPr>
            <a:r>
              <a:rPr lang="en-GB"/>
              <a:t>McGinnis et al. (2019) DoubletFinder: Doublet Detection in Single-Cell RNA Sequencing Data Using Artificial Nearest Neighbors (https://www.cell.com/cell-systems/pdfExtended/S2405-4712(19)30073-0)</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5"/>
          <p:cNvSpPr txBox="1"/>
          <p:nvPr>
            <p:ph type="title"/>
          </p:nvPr>
        </p:nvSpPr>
        <p:spPr>
          <a:xfrm>
            <a:off x="187250" y="6967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emptyDrops</a:t>
            </a:r>
            <a:endParaRPr/>
          </a:p>
        </p:txBody>
      </p:sp>
      <p:sp>
        <p:nvSpPr>
          <p:cNvPr id="278" name="Google Shape;278;p45"/>
          <p:cNvSpPr txBox="1"/>
          <p:nvPr>
            <p:ph idx="1" type="body"/>
          </p:nvPr>
        </p:nvSpPr>
        <p:spPr>
          <a:xfrm>
            <a:off x="311700" y="951100"/>
            <a:ext cx="8280600" cy="330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Note:</a:t>
            </a:r>
            <a:endParaRPr/>
          </a:p>
          <a:p>
            <a:pPr indent="-304800" lvl="0" marL="457200" rtl="0" algn="l">
              <a:spcBef>
                <a:spcPts val="1200"/>
              </a:spcBef>
              <a:spcAft>
                <a:spcPts val="0"/>
              </a:spcAft>
              <a:buSzPts val="1200"/>
              <a:buChar char="●"/>
            </a:pPr>
            <a:r>
              <a:rPr lang="en-GB"/>
              <a:t>Run </a:t>
            </a:r>
            <a:r>
              <a:rPr b="1" lang="en-GB"/>
              <a:t>BEFORE</a:t>
            </a:r>
            <a:r>
              <a:rPr lang="en-GB"/>
              <a:t> any other quality-control step (e.g. thresholding)</a:t>
            </a:r>
            <a:endParaRPr/>
          </a:p>
          <a:p>
            <a:pPr indent="-304800" lvl="0" marL="457200" rtl="0" algn="l">
              <a:spcBef>
                <a:spcPts val="0"/>
              </a:spcBef>
              <a:spcAft>
                <a:spcPts val="0"/>
              </a:spcAft>
              <a:buSzPts val="1200"/>
              <a:buChar char="●"/>
            </a:pPr>
            <a:r>
              <a:rPr lang="en-GB"/>
              <a:t>The ‘cellranger counts’ pipeline automatically runs emptyDrops with default parameters.  Typically producing a </a:t>
            </a:r>
            <a:r>
              <a:rPr b="1" lang="en-GB"/>
              <a:t>‘raw’</a:t>
            </a:r>
            <a:r>
              <a:rPr lang="en-GB"/>
              <a:t> and </a:t>
            </a:r>
            <a:r>
              <a:rPr b="1" lang="en-GB"/>
              <a:t>‘filtered’</a:t>
            </a:r>
            <a:r>
              <a:rPr lang="en-GB"/>
              <a:t> version of the gene-cell matrix as outputs.</a:t>
            </a:r>
            <a:endParaRPr/>
          </a:p>
          <a:p>
            <a:pPr indent="-304800" lvl="0" marL="457200" rtl="0" algn="l">
              <a:spcBef>
                <a:spcPts val="0"/>
              </a:spcBef>
              <a:spcAft>
                <a:spcPts val="0"/>
              </a:spcAft>
              <a:buSzPts val="1200"/>
              <a:buChar char="●"/>
            </a:pPr>
            <a:r>
              <a:rPr lang="en-GB"/>
              <a:t>No need to re-run emptyDrops if using the ‘filtered’ gene-cell matrix as input.  </a:t>
            </a:r>
            <a:endParaRPr/>
          </a:p>
          <a:p>
            <a:pPr indent="-304800" lvl="0" marL="457200" rtl="0" algn="l">
              <a:spcBef>
                <a:spcPts val="0"/>
              </a:spcBef>
              <a:spcAft>
                <a:spcPts val="0"/>
              </a:spcAft>
              <a:buSzPts val="1200"/>
              <a:buChar char="●"/>
            </a:pPr>
            <a:r>
              <a:rPr lang="en-GB"/>
              <a:t>Optionally use scFlow on the ‘raw’ gene-cell matrix to provide fine control of parameters and sense checks.</a:t>
            </a:r>
            <a:endParaRPr/>
          </a:p>
        </p:txBody>
      </p:sp>
      <p:sp>
        <p:nvSpPr>
          <p:cNvPr id="279" name="Google Shape;279;p45"/>
          <p:cNvSpPr txBox="1"/>
          <p:nvPr/>
        </p:nvSpPr>
        <p:spPr>
          <a:xfrm>
            <a:off x="4100575" y="4681275"/>
            <a:ext cx="49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Lun et al. (2019), https://doi.org/10.1186/s13059-019-1662-y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6"/>
          <p:cNvSpPr txBox="1"/>
          <p:nvPr>
            <p:ph type="title"/>
          </p:nvPr>
        </p:nvSpPr>
        <p:spPr>
          <a:xfrm>
            <a:off x="211875" y="203600"/>
            <a:ext cx="2808000" cy="406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DoubletFinder</a:t>
            </a:r>
            <a:endParaRPr/>
          </a:p>
        </p:txBody>
      </p:sp>
      <p:pic>
        <p:nvPicPr>
          <p:cNvPr id="285" name="Google Shape;285;p46"/>
          <p:cNvPicPr preferRelativeResize="0"/>
          <p:nvPr/>
        </p:nvPicPr>
        <p:blipFill>
          <a:blip r:embed="rId3">
            <a:alphaModFix/>
          </a:blip>
          <a:stretch>
            <a:fillRect/>
          </a:stretch>
        </p:blipFill>
        <p:spPr>
          <a:xfrm>
            <a:off x="4082250" y="239150"/>
            <a:ext cx="4511126" cy="4511126"/>
          </a:xfrm>
          <a:prstGeom prst="rect">
            <a:avLst/>
          </a:prstGeom>
          <a:noFill/>
          <a:ln>
            <a:noFill/>
          </a:ln>
        </p:spPr>
      </p:pic>
      <p:sp>
        <p:nvSpPr>
          <p:cNvPr id="286" name="Google Shape;286;p46"/>
          <p:cNvSpPr txBox="1"/>
          <p:nvPr/>
        </p:nvSpPr>
        <p:spPr>
          <a:xfrm>
            <a:off x="4450200" y="4705000"/>
            <a:ext cx="463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McGinnis et al. (2019), </a:t>
            </a:r>
            <a:r>
              <a:rPr lang="en-GB" sz="1100" u="sng">
                <a:solidFill>
                  <a:schemeClr val="hlink"/>
                </a:solidFill>
                <a:hlinkClick r:id="rId4"/>
              </a:rPr>
              <a:t>https://doi.org/10.1016/j.cels.2019.03.003</a:t>
            </a:r>
            <a:endParaRPr/>
          </a:p>
        </p:txBody>
      </p:sp>
      <p:sp>
        <p:nvSpPr>
          <p:cNvPr id="287" name="Google Shape;287;p46"/>
          <p:cNvSpPr txBox="1"/>
          <p:nvPr>
            <p:ph idx="1" type="body"/>
          </p:nvPr>
        </p:nvSpPr>
        <p:spPr>
          <a:xfrm>
            <a:off x="311700" y="951100"/>
            <a:ext cx="3599400" cy="330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Note:</a:t>
            </a:r>
            <a:endParaRPr/>
          </a:p>
          <a:p>
            <a:pPr indent="0" lvl="0" marL="0" rtl="0" algn="l">
              <a:spcBef>
                <a:spcPts val="1200"/>
              </a:spcBef>
              <a:spcAft>
                <a:spcPts val="0"/>
              </a:spcAft>
              <a:buNone/>
            </a:pPr>
            <a:r>
              <a:rPr lang="en-GB"/>
              <a:t>Run </a:t>
            </a:r>
            <a:r>
              <a:rPr b="1" lang="en-GB"/>
              <a:t>AFTER </a:t>
            </a:r>
            <a:r>
              <a:rPr lang="en-GB"/>
              <a:t>all other quality-control steps on a single sample.</a:t>
            </a:r>
            <a:endParaRPr/>
          </a:p>
          <a:p>
            <a:pPr indent="0" lvl="0" marL="0" rtl="0" algn="l">
              <a:spcBef>
                <a:spcPts val="120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7"/>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a:t>Preamble to integration, dimensionality reduction, </a:t>
            </a:r>
            <a:r>
              <a:rPr lang="en-GB"/>
              <a:t>clustering</a:t>
            </a:r>
            <a:r>
              <a:rPr lang="en-GB"/>
              <a:t>, and cell-type annotation</a:t>
            </a:r>
            <a:endParaRPr/>
          </a:p>
          <a:p>
            <a:pPr indent="0" lvl="0" marL="0" rtl="0" algn="ctr">
              <a:spcBef>
                <a:spcPts val="0"/>
              </a:spcBef>
              <a:spcAft>
                <a:spcPts val="0"/>
              </a:spcAft>
              <a:buNone/>
            </a:pPr>
            <a:r>
              <a:rPr lang="en-GB"/>
              <a:t>(CK)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8"/>
          <p:cNvPicPr preferRelativeResize="0"/>
          <p:nvPr/>
        </p:nvPicPr>
        <p:blipFill>
          <a:blip r:embed="rId3">
            <a:alphaModFix/>
          </a:blip>
          <a:stretch>
            <a:fillRect/>
          </a:stretch>
        </p:blipFill>
        <p:spPr>
          <a:xfrm>
            <a:off x="1498499" y="0"/>
            <a:ext cx="6357675" cy="51149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49"/>
          <p:cNvPicPr preferRelativeResize="0"/>
          <p:nvPr/>
        </p:nvPicPr>
        <p:blipFill rotWithShape="1">
          <a:blip r:embed="rId3">
            <a:alphaModFix/>
          </a:blip>
          <a:srcRect b="34149" l="6147" r="0" t="32075"/>
          <a:stretch/>
        </p:blipFill>
        <p:spPr>
          <a:xfrm>
            <a:off x="82538" y="1265238"/>
            <a:ext cx="8978924" cy="2600324"/>
          </a:xfrm>
          <a:prstGeom prst="rect">
            <a:avLst/>
          </a:prstGeom>
          <a:noFill/>
          <a:ln>
            <a:noFill/>
          </a:ln>
        </p:spPr>
      </p:pic>
      <p:cxnSp>
        <p:nvCxnSpPr>
          <p:cNvPr id="303" name="Google Shape;303;p49"/>
          <p:cNvCxnSpPr/>
          <p:nvPr/>
        </p:nvCxnSpPr>
        <p:spPr>
          <a:xfrm rot="10800000">
            <a:off x="1034963" y="1028700"/>
            <a:ext cx="6639000" cy="0"/>
          </a:xfrm>
          <a:prstGeom prst="straightConnector1">
            <a:avLst/>
          </a:prstGeom>
          <a:noFill/>
          <a:ln cap="flat" cmpd="sng" w="76200">
            <a:solidFill>
              <a:schemeClr val="dk2"/>
            </a:solidFill>
            <a:prstDash val="solid"/>
            <a:round/>
            <a:headEnd len="med" w="med"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0"/>
          <p:cNvSpPr txBox="1"/>
          <p:nvPr>
            <p:ph type="title"/>
          </p:nvPr>
        </p:nvSpPr>
        <p:spPr>
          <a:xfrm>
            <a:off x="311700" y="445025"/>
            <a:ext cx="3575700" cy="4591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700"/>
              <a:t>Goal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GB" sz="1700"/>
              <a:t>Identify cell populations based on shared factors rather than sample-specific factors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GB" sz="1700"/>
              <a:t>Approach:</a:t>
            </a:r>
            <a:endParaRPr sz="1700"/>
          </a:p>
          <a:p>
            <a:pPr indent="0" lvl="0" marL="0" rtl="0" algn="l">
              <a:spcBef>
                <a:spcPts val="0"/>
              </a:spcBef>
              <a:spcAft>
                <a:spcPts val="0"/>
              </a:spcAft>
              <a:buNone/>
            </a:pPr>
            <a:r>
              <a:t/>
            </a:r>
            <a:endParaRPr sz="1700"/>
          </a:p>
          <a:p>
            <a:pPr indent="-325755" lvl="0" marL="457200" rtl="0" algn="l">
              <a:spcBef>
                <a:spcPts val="0"/>
              </a:spcBef>
              <a:spcAft>
                <a:spcPts val="0"/>
              </a:spcAft>
              <a:buSzPct val="100000"/>
              <a:buAutoNum type="arabicPeriod"/>
            </a:pPr>
            <a:r>
              <a:rPr lang="en-GB" sz="1700"/>
              <a:t>Identify the shared factors (</a:t>
            </a:r>
            <a:r>
              <a:rPr b="1" lang="en-GB" sz="1700"/>
              <a:t>integration</a:t>
            </a:r>
            <a:r>
              <a:rPr lang="en-GB" sz="1700"/>
              <a:t>)</a:t>
            </a:r>
            <a:endParaRPr sz="1700"/>
          </a:p>
          <a:p>
            <a:pPr indent="-325755" lvl="0" marL="457200" rtl="0" algn="l">
              <a:spcBef>
                <a:spcPts val="0"/>
              </a:spcBef>
              <a:spcAft>
                <a:spcPts val="0"/>
              </a:spcAft>
              <a:buSzPct val="100000"/>
              <a:buAutoNum type="arabicPeriod"/>
            </a:pPr>
            <a:r>
              <a:rPr lang="en-GB" sz="1700"/>
              <a:t>Project the high dimensional data into lower dimensional space (</a:t>
            </a:r>
            <a:r>
              <a:rPr b="1" lang="en-GB" sz="1700"/>
              <a:t>dimensionality reduction</a:t>
            </a:r>
            <a:r>
              <a:rPr lang="en-GB" sz="1700"/>
              <a:t>)</a:t>
            </a:r>
            <a:endParaRPr sz="1700"/>
          </a:p>
          <a:p>
            <a:pPr indent="-325755" lvl="0" marL="457200" rtl="0" algn="l">
              <a:spcBef>
                <a:spcPts val="0"/>
              </a:spcBef>
              <a:spcAft>
                <a:spcPts val="0"/>
              </a:spcAft>
              <a:buSzPct val="100000"/>
              <a:buAutoNum type="arabicPeriod"/>
            </a:pPr>
            <a:r>
              <a:rPr lang="en-GB" sz="1700"/>
              <a:t>Identify populations/communities of similar cells from the lower dimensional projections (</a:t>
            </a:r>
            <a:r>
              <a:rPr b="1" lang="en-GB" sz="1700"/>
              <a:t>clustering</a:t>
            </a:r>
            <a:r>
              <a:rPr lang="en-GB" sz="1700"/>
              <a:t>)</a:t>
            </a:r>
            <a:endParaRPr sz="1700"/>
          </a:p>
          <a:p>
            <a:pPr indent="-325755" lvl="0" marL="457200" rtl="0" algn="l">
              <a:spcBef>
                <a:spcPts val="0"/>
              </a:spcBef>
              <a:spcAft>
                <a:spcPts val="0"/>
              </a:spcAft>
              <a:buSzPct val="100000"/>
              <a:buAutoNum type="arabicPeriod"/>
            </a:pPr>
            <a:r>
              <a:rPr lang="en-GB" sz="1700"/>
              <a:t>Label the communities with cell-types (</a:t>
            </a:r>
            <a:r>
              <a:rPr b="1" lang="en-GB" sz="1700"/>
              <a:t>cell-typing</a:t>
            </a:r>
            <a:r>
              <a:rPr lang="en-GB" sz="1700"/>
              <a:t>)</a:t>
            </a:r>
            <a:endParaRPr sz="1700"/>
          </a:p>
        </p:txBody>
      </p:sp>
      <p:pic>
        <p:nvPicPr>
          <p:cNvPr id="309" name="Google Shape;309;p50"/>
          <p:cNvPicPr preferRelativeResize="0"/>
          <p:nvPr/>
        </p:nvPicPr>
        <p:blipFill>
          <a:blip r:embed="rId3">
            <a:alphaModFix/>
          </a:blip>
          <a:stretch>
            <a:fillRect/>
          </a:stretch>
        </p:blipFill>
        <p:spPr>
          <a:xfrm>
            <a:off x="4143375" y="309625"/>
            <a:ext cx="4591550" cy="4591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51"/>
          <p:cNvPicPr preferRelativeResize="0"/>
          <p:nvPr/>
        </p:nvPicPr>
        <p:blipFill rotWithShape="1">
          <a:blip r:embed="rId3">
            <a:alphaModFix/>
          </a:blip>
          <a:srcRect b="51956" l="0" r="0" t="19787"/>
          <a:stretch/>
        </p:blipFill>
        <p:spPr>
          <a:xfrm>
            <a:off x="131525" y="1225100"/>
            <a:ext cx="8880974" cy="3136199"/>
          </a:xfrm>
          <a:prstGeom prst="rect">
            <a:avLst/>
          </a:prstGeom>
          <a:noFill/>
          <a:ln>
            <a:noFill/>
          </a:ln>
        </p:spPr>
      </p:pic>
      <p:sp>
        <p:nvSpPr>
          <p:cNvPr id="315" name="Google Shape;315;p51"/>
          <p:cNvSpPr txBox="1"/>
          <p:nvPr/>
        </p:nvSpPr>
        <p:spPr>
          <a:xfrm>
            <a:off x="195525" y="183700"/>
            <a:ext cx="781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Example of clusters defined partially by sample-specific and disease-specific factors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Why single-cell RNA sequencing?</a:t>
            </a:r>
            <a:endParaRPr/>
          </a:p>
        </p:txBody>
      </p:sp>
      <p:sp>
        <p:nvSpPr>
          <p:cNvPr id="72" name="Google Shape;72;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Single-cell RNA sequencing (scRNA-seq) enables </a:t>
            </a:r>
            <a:r>
              <a:rPr b="1" lang="en-GB"/>
              <a:t>transcriptomic profiling</a:t>
            </a:r>
            <a:r>
              <a:rPr lang="en-GB"/>
              <a:t> at </a:t>
            </a:r>
            <a:r>
              <a:rPr b="1" lang="en-GB"/>
              <a:t>single-cell resolution</a:t>
            </a:r>
            <a:r>
              <a:rPr lang="en-GB"/>
              <a:t>, providing unprecedented insight into </a:t>
            </a:r>
            <a:r>
              <a:rPr b="1" lang="en-GB"/>
              <a:t>gene expression</a:t>
            </a:r>
            <a:r>
              <a:rPr lang="en-GB"/>
              <a:t> within </a:t>
            </a:r>
            <a:r>
              <a:rPr b="1" lang="en-GB"/>
              <a:t>cell populations</a:t>
            </a:r>
            <a:r>
              <a:rPr lang="en-GB"/>
              <a:t>.</a:t>
            </a:r>
            <a:endParaRPr/>
          </a:p>
        </p:txBody>
      </p:sp>
      <p:pic>
        <p:nvPicPr>
          <p:cNvPr id="73" name="Google Shape;73;p16"/>
          <p:cNvPicPr preferRelativeResize="0"/>
          <p:nvPr/>
        </p:nvPicPr>
        <p:blipFill>
          <a:blip r:embed="rId3">
            <a:alphaModFix/>
          </a:blip>
          <a:stretch>
            <a:fillRect/>
          </a:stretch>
        </p:blipFill>
        <p:spPr>
          <a:xfrm>
            <a:off x="1878550" y="2277525"/>
            <a:ext cx="5434251" cy="2339251"/>
          </a:xfrm>
          <a:prstGeom prst="rect">
            <a:avLst/>
          </a:prstGeom>
          <a:noFill/>
          <a:ln>
            <a:noFill/>
          </a:ln>
        </p:spPr>
      </p:pic>
      <p:sp>
        <p:nvSpPr>
          <p:cNvPr id="74" name="Google Shape;74;p16"/>
          <p:cNvSpPr txBox="1"/>
          <p:nvPr/>
        </p:nvSpPr>
        <p:spPr>
          <a:xfrm>
            <a:off x="3993675" y="4783875"/>
            <a:ext cx="5020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000"/>
              <a:t>Recent Advances in Single-cell Genomics Techniques, Dmitry Velmeshev, 2019</a:t>
            </a:r>
            <a:endParaRPr sz="1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Integration (CK/NF)</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3"/>
          <p:cNvSpPr txBox="1"/>
          <p:nvPr>
            <p:ph type="title"/>
          </p:nvPr>
        </p:nvSpPr>
        <p:spPr>
          <a:xfrm>
            <a:off x="273300" y="205550"/>
            <a:ext cx="8520600" cy="6255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a:t>Integration</a:t>
            </a:r>
            <a:endParaRPr/>
          </a:p>
        </p:txBody>
      </p:sp>
      <p:pic>
        <p:nvPicPr>
          <p:cNvPr id="326" name="Google Shape;326;p53"/>
          <p:cNvPicPr preferRelativeResize="0"/>
          <p:nvPr/>
        </p:nvPicPr>
        <p:blipFill rotWithShape="1">
          <a:blip r:embed="rId3">
            <a:alphaModFix/>
          </a:blip>
          <a:srcRect b="0" l="0" r="75189" t="0"/>
          <a:stretch/>
        </p:blipFill>
        <p:spPr>
          <a:xfrm>
            <a:off x="3488200" y="2051925"/>
            <a:ext cx="1647624" cy="2939725"/>
          </a:xfrm>
          <a:prstGeom prst="rect">
            <a:avLst/>
          </a:prstGeom>
          <a:noFill/>
          <a:ln>
            <a:noFill/>
          </a:ln>
        </p:spPr>
      </p:pic>
      <p:sp>
        <p:nvSpPr>
          <p:cNvPr id="327" name="Google Shape;327;p53"/>
          <p:cNvSpPr txBox="1"/>
          <p:nvPr/>
        </p:nvSpPr>
        <p:spPr>
          <a:xfrm>
            <a:off x="843900" y="831050"/>
            <a:ext cx="7456200" cy="453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2400"/>
              </a:spcBef>
              <a:spcAft>
                <a:spcPts val="600"/>
              </a:spcAft>
              <a:buNone/>
            </a:pPr>
            <a:r>
              <a:rPr b="1" lang="en-GB" sz="1750">
                <a:solidFill>
                  <a:schemeClr val="dk1"/>
                </a:solidFill>
              </a:rPr>
              <a:t>LIGER (Linked Inference of Genomic Experimental Relationships)</a:t>
            </a:r>
            <a:endParaRPr/>
          </a:p>
        </p:txBody>
      </p:sp>
      <p:sp>
        <p:nvSpPr>
          <p:cNvPr id="328" name="Google Shape;328;p53"/>
          <p:cNvSpPr txBox="1"/>
          <p:nvPr/>
        </p:nvSpPr>
        <p:spPr>
          <a:xfrm>
            <a:off x="510500" y="1436325"/>
            <a:ext cx="6774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Why do we need to integrate data?</a:t>
            </a:r>
            <a:endParaRPr/>
          </a:p>
          <a:p>
            <a:pPr indent="-317500" lvl="0" marL="457200" rtl="0" algn="l">
              <a:spcBef>
                <a:spcPts val="0"/>
              </a:spcBef>
              <a:spcAft>
                <a:spcPts val="0"/>
              </a:spcAft>
              <a:buSzPts val="1400"/>
              <a:buChar char="-"/>
            </a:pPr>
            <a:r>
              <a:rPr lang="en-GB"/>
              <a:t>Data coming from different individual, batches, species and even modalities.</a:t>
            </a:r>
            <a:endParaRPr/>
          </a:p>
        </p:txBody>
      </p:sp>
      <p:sp>
        <p:nvSpPr>
          <p:cNvPr id="329" name="Google Shape;329;p53"/>
          <p:cNvSpPr txBox="1"/>
          <p:nvPr/>
        </p:nvSpPr>
        <p:spPr>
          <a:xfrm>
            <a:off x="6423300" y="4667750"/>
            <a:ext cx="2636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Welch</a:t>
            </a:r>
            <a:r>
              <a:rPr lang="en-GB"/>
              <a:t> et al., 2019</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4"/>
          <p:cNvPicPr preferRelativeResize="0"/>
          <p:nvPr/>
        </p:nvPicPr>
        <p:blipFill rotWithShape="1">
          <a:blip r:embed="rId3">
            <a:alphaModFix/>
          </a:blip>
          <a:srcRect b="0" l="0" r="40180" t="0"/>
          <a:stretch/>
        </p:blipFill>
        <p:spPr>
          <a:xfrm>
            <a:off x="114050" y="856250"/>
            <a:ext cx="3982500" cy="2947104"/>
          </a:xfrm>
          <a:prstGeom prst="rect">
            <a:avLst/>
          </a:prstGeom>
          <a:noFill/>
          <a:ln>
            <a:noFill/>
          </a:ln>
        </p:spPr>
      </p:pic>
      <p:sp>
        <p:nvSpPr>
          <p:cNvPr id="335" name="Google Shape;335;p54"/>
          <p:cNvSpPr txBox="1"/>
          <p:nvPr/>
        </p:nvSpPr>
        <p:spPr>
          <a:xfrm>
            <a:off x="5241450" y="226475"/>
            <a:ext cx="3675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LIGER steps:</a:t>
            </a:r>
            <a:endParaRPr/>
          </a:p>
          <a:p>
            <a:pPr indent="-317500" lvl="0" marL="457200" rtl="0" algn="l">
              <a:spcBef>
                <a:spcPts val="0"/>
              </a:spcBef>
              <a:spcAft>
                <a:spcPts val="0"/>
              </a:spcAft>
              <a:buSzPts val="1400"/>
              <a:buChar char="●"/>
            </a:pPr>
            <a:r>
              <a:rPr lang="en-GB"/>
              <a:t>Dataset normalisation</a:t>
            </a:r>
            <a:endParaRPr/>
          </a:p>
          <a:p>
            <a:pPr indent="-317500" lvl="0" marL="457200" rtl="0" algn="l">
              <a:spcBef>
                <a:spcPts val="0"/>
              </a:spcBef>
              <a:spcAft>
                <a:spcPts val="0"/>
              </a:spcAft>
              <a:buSzPts val="1400"/>
              <a:buChar char="●"/>
            </a:pPr>
            <a:r>
              <a:rPr lang="en-GB"/>
              <a:t>Select highly variable genes</a:t>
            </a:r>
            <a:endParaRPr/>
          </a:p>
          <a:p>
            <a:pPr indent="-317500" lvl="0" marL="457200" rtl="0" algn="l">
              <a:spcBef>
                <a:spcPts val="0"/>
              </a:spcBef>
              <a:spcAft>
                <a:spcPts val="0"/>
              </a:spcAft>
              <a:buSzPts val="1400"/>
              <a:buChar char="●"/>
            </a:pPr>
            <a:r>
              <a:rPr lang="en-GB"/>
              <a:t>Factor selection</a:t>
            </a:r>
            <a:endParaRPr/>
          </a:p>
          <a:p>
            <a:pPr indent="-317500" lvl="0" marL="457200" rtl="0" algn="l">
              <a:spcBef>
                <a:spcPts val="0"/>
              </a:spcBef>
              <a:spcAft>
                <a:spcPts val="0"/>
              </a:spcAft>
              <a:buSzPts val="1400"/>
              <a:buChar char="●"/>
            </a:pPr>
            <a:r>
              <a:rPr lang="en-GB"/>
              <a:t>Quantile normalisation of the factors</a:t>
            </a:r>
            <a:endParaRPr/>
          </a:p>
          <a:p>
            <a:pPr indent="-317500" lvl="0" marL="457200" rtl="0" algn="l">
              <a:spcBef>
                <a:spcPts val="0"/>
              </a:spcBef>
              <a:spcAft>
                <a:spcPts val="0"/>
              </a:spcAft>
              <a:buSzPts val="1400"/>
              <a:buChar char="●"/>
            </a:pPr>
            <a:r>
              <a:rPr lang="en-GB"/>
              <a:t>The LIGER factors are then used for dimension reduction in the subsequent step.</a:t>
            </a:r>
            <a:endParaRPr/>
          </a:p>
        </p:txBody>
      </p:sp>
      <p:sp>
        <p:nvSpPr>
          <p:cNvPr id="336" name="Google Shape;336;p54"/>
          <p:cNvSpPr txBox="1"/>
          <p:nvPr/>
        </p:nvSpPr>
        <p:spPr>
          <a:xfrm>
            <a:off x="4572000" y="2464475"/>
            <a:ext cx="4498200" cy="20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rPr>
              <a:t>Important parameters: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i="1" lang="en-GB" sz="1100">
                <a:solidFill>
                  <a:schemeClr val="dk1"/>
                </a:solidFill>
              </a:rPr>
              <a:t>K</a:t>
            </a:r>
            <a:r>
              <a:rPr lang="en-GB" sz="1100">
                <a:solidFill>
                  <a:schemeClr val="dk1"/>
                </a:solidFill>
              </a:rPr>
              <a:t>: Integer value specifying the inner dimension of factorization, or number of factors. Higher k is recommended for datasets with more substructure. We find that a value of k in the range 20 - 40 works well for most datasets.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i="1" lang="en-GB" sz="1100">
                <a:solidFill>
                  <a:schemeClr val="dk1"/>
                </a:solidFill>
              </a:rPr>
              <a:t>Lambda</a:t>
            </a:r>
            <a:r>
              <a:rPr lang="en-GB" sz="1100">
                <a:solidFill>
                  <a:schemeClr val="dk1"/>
                </a:solidFill>
              </a:rPr>
              <a:t>: This is a regularization parameter. Larger values penalize dataset-specific effects more strongly, causing the datasets to be better aligned, but possibly at the cost of higher reconstruction error. The default value is 5. </a:t>
            </a:r>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Dimensionality Reduction (CK)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Why perform dimensionality reduction?</a:t>
            </a:r>
            <a:endParaRPr/>
          </a:p>
        </p:txBody>
      </p:sp>
      <p:sp>
        <p:nvSpPr>
          <p:cNvPr id="347" name="Google Shape;347;p56"/>
          <p:cNvSpPr txBox="1"/>
          <p:nvPr>
            <p:ph idx="1" type="body"/>
          </p:nvPr>
        </p:nvSpPr>
        <p:spPr>
          <a:xfrm>
            <a:off x="2014725" y="1152475"/>
            <a:ext cx="6817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Even assuming all variables (genes) are relevant, the dimensionality of the data can be larger </a:t>
            </a:r>
            <a:r>
              <a:rPr lang="en-GB"/>
              <a:t>than</a:t>
            </a:r>
            <a:r>
              <a:rPr lang="en-GB"/>
              <a:t> necessary.</a:t>
            </a:r>
            <a:endParaRPr/>
          </a:p>
          <a:p>
            <a:pPr indent="-317500" lvl="1" marL="914400" rtl="0" algn="l">
              <a:spcBef>
                <a:spcPts val="0"/>
              </a:spcBef>
              <a:spcAft>
                <a:spcPts val="0"/>
              </a:spcAft>
              <a:buSzPts val="1400"/>
              <a:buChar char="○"/>
            </a:pPr>
            <a:r>
              <a:rPr lang="en-GB"/>
              <a:t>e.g. some genes may be highly correlated and we can remove </a:t>
            </a:r>
            <a:r>
              <a:rPr b="1" lang="en-GB"/>
              <a:t>redundancy</a:t>
            </a:r>
            <a:r>
              <a:rPr lang="en-GB"/>
              <a:t> in the data</a:t>
            </a:r>
            <a:endParaRPr/>
          </a:p>
          <a:p>
            <a:pPr indent="-342900" lvl="0" marL="457200" rtl="0" algn="l">
              <a:spcBef>
                <a:spcPts val="0"/>
              </a:spcBef>
              <a:spcAft>
                <a:spcPts val="0"/>
              </a:spcAft>
              <a:buSzPts val="1800"/>
              <a:buChar char="●"/>
            </a:pPr>
            <a:r>
              <a:rPr lang="en-GB"/>
              <a:t>The most </a:t>
            </a:r>
            <a:r>
              <a:rPr b="1" lang="en-GB"/>
              <a:t>relevant</a:t>
            </a:r>
            <a:r>
              <a:rPr lang="en-GB"/>
              <a:t> data can be emphasised (remove noise)</a:t>
            </a:r>
            <a:endParaRPr/>
          </a:p>
          <a:p>
            <a:pPr indent="-342900" lvl="0" marL="457200" rtl="0" algn="l">
              <a:spcBef>
                <a:spcPts val="0"/>
              </a:spcBef>
              <a:spcAft>
                <a:spcPts val="0"/>
              </a:spcAft>
              <a:buSzPts val="1800"/>
              <a:buChar char="●"/>
            </a:pPr>
            <a:r>
              <a:rPr lang="en-GB"/>
              <a:t>Simplifying the complexity of the data can reduce </a:t>
            </a:r>
            <a:r>
              <a:rPr b="1" lang="en-GB"/>
              <a:t>computational requirements </a:t>
            </a:r>
            <a:r>
              <a:rPr lang="en-GB"/>
              <a:t>(e.g. clustering)</a:t>
            </a:r>
            <a:endParaRPr/>
          </a:p>
          <a:p>
            <a:pPr indent="-342900" lvl="0" marL="457200" rtl="0" algn="l">
              <a:spcBef>
                <a:spcPts val="0"/>
              </a:spcBef>
              <a:spcAft>
                <a:spcPts val="0"/>
              </a:spcAft>
              <a:buSzPts val="1800"/>
              <a:buChar char="●"/>
            </a:pPr>
            <a:r>
              <a:rPr b="1" lang="en-GB"/>
              <a:t>Data visualization</a:t>
            </a:r>
            <a:r>
              <a:rPr lang="en-GB"/>
              <a:t> (it’s difficult to visualize data beyond 2D/3D)</a:t>
            </a:r>
            <a:endParaRPr/>
          </a:p>
        </p:txBody>
      </p:sp>
      <p:pic>
        <p:nvPicPr>
          <p:cNvPr id="348" name="Google Shape;348;p56"/>
          <p:cNvPicPr preferRelativeResize="0"/>
          <p:nvPr/>
        </p:nvPicPr>
        <p:blipFill>
          <a:blip r:embed="rId3">
            <a:alphaModFix/>
          </a:blip>
          <a:stretch>
            <a:fillRect/>
          </a:stretch>
        </p:blipFill>
        <p:spPr>
          <a:xfrm>
            <a:off x="447997" y="1093225"/>
            <a:ext cx="1204975" cy="3648549"/>
          </a:xfrm>
          <a:prstGeom prst="rect">
            <a:avLst/>
          </a:prstGeom>
          <a:noFill/>
          <a:ln>
            <a:noFill/>
          </a:ln>
        </p:spPr>
      </p:pic>
      <p:sp>
        <p:nvSpPr>
          <p:cNvPr id="349" name="Google Shape;349;p56"/>
          <p:cNvSpPr txBox="1"/>
          <p:nvPr/>
        </p:nvSpPr>
        <p:spPr>
          <a:xfrm>
            <a:off x="592575" y="4699075"/>
            <a:ext cx="108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20D → 2D</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Dimensionality reduction algorithms</a:t>
            </a:r>
            <a:endParaRPr/>
          </a:p>
        </p:txBody>
      </p:sp>
      <p:sp>
        <p:nvSpPr>
          <p:cNvPr id="355" name="Google Shape;355;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There are a wide range of algorithms for dimensionality reduction.  The most common you will see for single-cell RNAseq are: </a:t>
            </a:r>
            <a:endParaRPr/>
          </a:p>
          <a:p>
            <a:pPr indent="-342900" lvl="0" marL="457200" rtl="0" algn="l">
              <a:spcBef>
                <a:spcPts val="1200"/>
              </a:spcBef>
              <a:spcAft>
                <a:spcPts val="0"/>
              </a:spcAft>
              <a:buSzPts val="1800"/>
              <a:buChar char="●"/>
            </a:pPr>
            <a:r>
              <a:rPr lang="en-GB"/>
              <a:t>PCA (linear, matrix factorization)</a:t>
            </a:r>
            <a:endParaRPr/>
          </a:p>
          <a:p>
            <a:pPr indent="-342900" lvl="0" marL="457200" rtl="0" algn="l">
              <a:spcBef>
                <a:spcPts val="0"/>
              </a:spcBef>
              <a:spcAft>
                <a:spcPts val="0"/>
              </a:spcAft>
              <a:buSzPts val="1800"/>
              <a:buChar char="●"/>
            </a:pPr>
            <a:r>
              <a:rPr lang="en-GB"/>
              <a:t>t-SNE (non-linear, graph-based)</a:t>
            </a:r>
            <a:endParaRPr/>
          </a:p>
          <a:p>
            <a:pPr indent="-342900" lvl="0" marL="457200" rtl="0" algn="l">
              <a:spcBef>
                <a:spcPts val="0"/>
              </a:spcBef>
              <a:spcAft>
                <a:spcPts val="0"/>
              </a:spcAft>
              <a:buSzPts val="1800"/>
              <a:buChar char="●"/>
            </a:pPr>
            <a:r>
              <a:rPr lang="en-GB"/>
              <a:t>UMAP (non-linear, graph-based)</a:t>
            </a:r>
            <a:endParaRPr/>
          </a:p>
        </p:txBody>
      </p:sp>
      <p:pic>
        <p:nvPicPr>
          <p:cNvPr id="356" name="Google Shape;356;p57"/>
          <p:cNvPicPr preferRelativeResize="0"/>
          <p:nvPr/>
        </p:nvPicPr>
        <p:blipFill>
          <a:blip r:embed="rId3">
            <a:alphaModFix/>
          </a:blip>
          <a:stretch>
            <a:fillRect/>
          </a:stretch>
        </p:blipFill>
        <p:spPr>
          <a:xfrm>
            <a:off x="1557113" y="3083273"/>
            <a:ext cx="6029775" cy="2086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Issues with PCA for 2D single-cell projections</a:t>
            </a:r>
            <a:endParaRPr/>
          </a:p>
        </p:txBody>
      </p:sp>
      <p:sp>
        <p:nvSpPr>
          <p:cNvPr id="362" name="Google Shape;362;p58"/>
          <p:cNvSpPr txBox="1"/>
          <p:nvPr>
            <p:ph idx="1" type="body"/>
          </p:nvPr>
        </p:nvSpPr>
        <p:spPr>
          <a:xfrm>
            <a:off x="311700" y="1152475"/>
            <a:ext cx="5962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PCs 1, 2, and 3 frequently correlate with sequencing depth / number of genes switched on</a:t>
            </a:r>
            <a:endParaRPr/>
          </a:p>
          <a:p>
            <a:pPr indent="0" lvl="0" marL="0" rtl="0" algn="l">
              <a:spcBef>
                <a:spcPts val="1200"/>
              </a:spcBef>
              <a:spcAft>
                <a:spcPts val="1200"/>
              </a:spcAft>
              <a:buNone/>
            </a:pPr>
            <a:r>
              <a:t/>
            </a:r>
            <a:endParaRPr/>
          </a:p>
        </p:txBody>
      </p:sp>
      <p:pic>
        <p:nvPicPr>
          <p:cNvPr descr="&lt;b&gt;PCA&lt;/b&gt;" id="363" name="Google Shape;363;p58"/>
          <p:cNvPicPr preferRelativeResize="0"/>
          <p:nvPr/>
        </p:nvPicPr>
        <p:blipFill>
          <a:blip r:embed="rId3">
            <a:alphaModFix/>
          </a:blip>
          <a:stretch>
            <a:fillRect/>
          </a:stretch>
        </p:blipFill>
        <p:spPr>
          <a:xfrm>
            <a:off x="6274075" y="1451800"/>
            <a:ext cx="2558224" cy="25582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Example: cellular detection rate correlation with PCs 1,2,3</a:t>
            </a:r>
            <a:endParaRPr/>
          </a:p>
        </p:txBody>
      </p:sp>
      <p:pic>
        <p:nvPicPr>
          <p:cNvPr id="369" name="Google Shape;369;p59"/>
          <p:cNvPicPr preferRelativeResize="0"/>
          <p:nvPr/>
        </p:nvPicPr>
        <p:blipFill>
          <a:blip r:embed="rId3">
            <a:alphaModFix/>
          </a:blip>
          <a:stretch>
            <a:fillRect/>
          </a:stretch>
        </p:blipFill>
        <p:spPr>
          <a:xfrm>
            <a:off x="3381050" y="905700"/>
            <a:ext cx="5282077" cy="3820975"/>
          </a:xfrm>
          <a:prstGeom prst="rect">
            <a:avLst/>
          </a:prstGeom>
          <a:noFill/>
          <a:ln>
            <a:noFill/>
          </a:ln>
        </p:spPr>
      </p:pic>
      <p:pic>
        <p:nvPicPr>
          <p:cNvPr id="370" name="Google Shape;370;p59"/>
          <p:cNvPicPr preferRelativeResize="0"/>
          <p:nvPr/>
        </p:nvPicPr>
        <p:blipFill>
          <a:blip r:embed="rId4">
            <a:alphaModFix/>
          </a:blip>
          <a:stretch>
            <a:fillRect/>
          </a:stretch>
        </p:blipFill>
        <p:spPr>
          <a:xfrm>
            <a:off x="610875" y="890375"/>
            <a:ext cx="2633829" cy="3820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Issues with PCA for 2D single-cell projections</a:t>
            </a:r>
            <a:endParaRPr/>
          </a:p>
        </p:txBody>
      </p:sp>
      <p:sp>
        <p:nvSpPr>
          <p:cNvPr id="376" name="Google Shape;376;p60"/>
          <p:cNvSpPr txBox="1"/>
          <p:nvPr>
            <p:ph idx="1" type="body"/>
          </p:nvPr>
        </p:nvSpPr>
        <p:spPr>
          <a:xfrm>
            <a:off x="311700" y="1152475"/>
            <a:ext cx="5962500" cy="3416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GB"/>
              <a:t>Linear method doesn’t capture complex dependencies</a:t>
            </a:r>
            <a:endParaRPr/>
          </a:p>
          <a:p>
            <a:pPr indent="-325755" lvl="0" marL="457200" rtl="0" algn="l">
              <a:spcBef>
                <a:spcPts val="0"/>
              </a:spcBef>
              <a:spcAft>
                <a:spcPts val="0"/>
              </a:spcAft>
              <a:buSzPct val="100000"/>
              <a:buChar char="●"/>
            </a:pPr>
            <a:r>
              <a:rPr lang="en-GB"/>
              <a:t>PCs 1, 2, and 3 frequently correlate with sequencing depth / number of genes switched on</a:t>
            </a:r>
            <a:endParaRPr/>
          </a:p>
          <a:p>
            <a:pPr indent="-325755" lvl="0" marL="457200" rtl="0" algn="l">
              <a:spcBef>
                <a:spcPts val="0"/>
              </a:spcBef>
              <a:spcAft>
                <a:spcPts val="0"/>
              </a:spcAft>
              <a:buSzPct val="100000"/>
              <a:buChar char="●"/>
            </a:pPr>
            <a:r>
              <a:rPr lang="en-GB"/>
              <a:t>Performs poorly at separating cells with 0-inflated expression data (non-linearity)</a:t>
            </a:r>
            <a:endParaRPr/>
          </a:p>
          <a:p>
            <a:pPr indent="0" lvl="0" marL="0" rtl="0" algn="l">
              <a:spcBef>
                <a:spcPts val="1200"/>
              </a:spcBef>
              <a:spcAft>
                <a:spcPts val="0"/>
              </a:spcAft>
              <a:buNone/>
            </a:pPr>
            <a:r>
              <a:rPr lang="en-GB"/>
              <a:t>However, PCs are </a:t>
            </a:r>
            <a:r>
              <a:rPr b="1" lang="en-GB"/>
              <a:t>interpretable</a:t>
            </a:r>
            <a:r>
              <a:rPr lang="en-GB"/>
              <a:t> and we can filter/select the top n (e.g. 30) PCs or those explaining at least 1% of variance, etc.</a:t>
            </a:r>
            <a:endParaRPr/>
          </a:p>
          <a:p>
            <a:pPr indent="0" lvl="0" marL="0" rtl="0" algn="l">
              <a:spcBef>
                <a:spcPts val="1200"/>
              </a:spcBef>
              <a:spcAft>
                <a:spcPts val="0"/>
              </a:spcAft>
              <a:buNone/>
            </a:pPr>
            <a:r>
              <a:rPr lang="en-GB"/>
              <a:t>We can also initialize non-linear dimensionality reduction algorithms (e.g. tSNE, UMAP) with the top PCs as inputs.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descr="&lt;b&gt;PCA&lt;/b&gt;" id="377" name="Google Shape;377;p60"/>
          <p:cNvPicPr preferRelativeResize="0"/>
          <p:nvPr/>
        </p:nvPicPr>
        <p:blipFill>
          <a:blip r:embed="rId3">
            <a:alphaModFix/>
          </a:blip>
          <a:stretch>
            <a:fillRect/>
          </a:stretch>
        </p:blipFill>
        <p:spPr>
          <a:xfrm>
            <a:off x="6274075" y="1451800"/>
            <a:ext cx="2558224" cy="25582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t-distributed stochastic neighbor embedding (t-SNE)</a:t>
            </a:r>
            <a:endParaRPr/>
          </a:p>
        </p:txBody>
      </p:sp>
      <p:sp>
        <p:nvSpPr>
          <p:cNvPr id="383" name="Google Shape;383;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A graph-based non-linear dimensionality reduction method</a:t>
            </a:r>
            <a:endParaRPr/>
          </a:p>
          <a:p>
            <a:pPr indent="-342900" lvl="0" marL="457200" rtl="0" algn="l">
              <a:spcBef>
                <a:spcPts val="0"/>
              </a:spcBef>
              <a:spcAft>
                <a:spcPts val="0"/>
              </a:spcAft>
              <a:buSzPts val="1800"/>
              <a:buChar char="●"/>
            </a:pPr>
            <a:r>
              <a:rPr lang="en-GB"/>
              <a:t>Two steps:</a:t>
            </a:r>
            <a:endParaRPr/>
          </a:p>
          <a:p>
            <a:pPr indent="-317500" lvl="1" marL="914400" rtl="0" algn="l">
              <a:spcBef>
                <a:spcPts val="0"/>
              </a:spcBef>
              <a:spcAft>
                <a:spcPts val="0"/>
              </a:spcAft>
              <a:buSzPts val="1400"/>
              <a:buChar char="○"/>
            </a:pPr>
            <a:r>
              <a:rPr lang="en-GB"/>
              <a:t>Construct a weighted graph based on the top k-connections (k-nearest neighbours graph)</a:t>
            </a:r>
            <a:endParaRPr/>
          </a:p>
          <a:p>
            <a:pPr indent="-317500" lvl="2" marL="1371600" rtl="0" algn="l">
              <a:spcBef>
                <a:spcPts val="0"/>
              </a:spcBef>
              <a:spcAft>
                <a:spcPts val="0"/>
              </a:spcAft>
              <a:buSzPts val="1400"/>
              <a:buChar char="■"/>
            </a:pPr>
            <a:r>
              <a:rPr lang="en-GB"/>
              <a:t>Each dot is a cell, each line represents a connection between two cells.</a:t>
            </a:r>
            <a:endParaRPr/>
          </a:p>
          <a:p>
            <a:pPr indent="-317500" lvl="1" marL="914400" rtl="0" algn="l">
              <a:spcBef>
                <a:spcPts val="0"/>
              </a:spcBef>
              <a:spcAft>
                <a:spcPts val="0"/>
              </a:spcAft>
              <a:buSzPts val="1400"/>
              <a:buChar char="○"/>
            </a:pPr>
            <a:r>
              <a:rPr lang="en-GB"/>
              <a:t>Compute and optimise the low dimensional layout of the graph</a:t>
            </a:r>
            <a:endParaRPr/>
          </a:p>
        </p:txBody>
      </p:sp>
      <p:pic>
        <p:nvPicPr>
          <p:cNvPr id="384" name="Google Shape;384;p61"/>
          <p:cNvPicPr preferRelativeResize="0"/>
          <p:nvPr/>
        </p:nvPicPr>
        <p:blipFill>
          <a:blip r:embed="rId3">
            <a:alphaModFix/>
          </a:blip>
          <a:stretch>
            <a:fillRect/>
          </a:stretch>
        </p:blipFill>
        <p:spPr>
          <a:xfrm>
            <a:off x="606026" y="2638900"/>
            <a:ext cx="3523174" cy="2329901"/>
          </a:xfrm>
          <a:prstGeom prst="rect">
            <a:avLst/>
          </a:prstGeom>
          <a:noFill/>
          <a:ln>
            <a:noFill/>
          </a:ln>
        </p:spPr>
      </p:pic>
      <p:pic>
        <p:nvPicPr>
          <p:cNvPr id="385" name="Google Shape;385;p61"/>
          <p:cNvPicPr preferRelativeResize="0"/>
          <p:nvPr/>
        </p:nvPicPr>
        <p:blipFill>
          <a:blip r:embed="rId4">
            <a:alphaModFix/>
          </a:blip>
          <a:stretch>
            <a:fillRect/>
          </a:stretch>
        </p:blipFill>
        <p:spPr>
          <a:xfrm>
            <a:off x="4463172" y="2652963"/>
            <a:ext cx="3549075" cy="2301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644225" y="1540576"/>
            <a:ext cx="2484165" cy="2484175"/>
          </a:xfrm>
          <a:prstGeom prst="rect">
            <a:avLst/>
          </a:prstGeom>
          <a:noFill/>
          <a:ln>
            <a:noFill/>
          </a:ln>
        </p:spPr>
      </p:pic>
      <p:pic>
        <p:nvPicPr>
          <p:cNvPr id="80" name="Google Shape;80;p17"/>
          <p:cNvPicPr preferRelativeResize="0"/>
          <p:nvPr/>
        </p:nvPicPr>
        <p:blipFill>
          <a:blip r:embed="rId4">
            <a:alphaModFix/>
          </a:blip>
          <a:stretch>
            <a:fillRect/>
          </a:stretch>
        </p:blipFill>
        <p:spPr>
          <a:xfrm>
            <a:off x="3411580" y="1540576"/>
            <a:ext cx="2484165" cy="2484175"/>
          </a:xfrm>
          <a:prstGeom prst="rect">
            <a:avLst/>
          </a:prstGeom>
          <a:noFill/>
          <a:ln>
            <a:noFill/>
          </a:ln>
        </p:spPr>
      </p:pic>
      <p:pic>
        <p:nvPicPr>
          <p:cNvPr id="81" name="Google Shape;81;p17"/>
          <p:cNvPicPr preferRelativeResize="0"/>
          <p:nvPr/>
        </p:nvPicPr>
        <p:blipFill>
          <a:blip r:embed="rId5">
            <a:alphaModFix/>
          </a:blip>
          <a:stretch>
            <a:fillRect/>
          </a:stretch>
        </p:blipFill>
        <p:spPr>
          <a:xfrm>
            <a:off x="6054225" y="1540575"/>
            <a:ext cx="2484175" cy="24841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2"/>
          <p:cNvSpPr txBox="1"/>
          <p:nvPr>
            <p:ph idx="1" type="body"/>
          </p:nvPr>
        </p:nvSpPr>
        <p:spPr>
          <a:xfrm>
            <a:off x="311700" y="3520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p</a:t>
            </a:r>
            <a:r>
              <a:rPr baseline="-25000" lang="en-GB"/>
              <a:t>j|i</a:t>
            </a:r>
            <a:r>
              <a:rPr lang="en-GB"/>
              <a:t> and q</a:t>
            </a:r>
            <a:r>
              <a:rPr baseline="-25000" lang="en-GB"/>
              <a:t>j</a:t>
            </a:r>
            <a:r>
              <a:rPr baseline="-25000" lang="en-GB"/>
              <a:t>|i</a:t>
            </a:r>
            <a:r>
              <a:rPr lang="en-GB"/>
              <a:t> measure the conditional probability that point i would pick point j as it’s nearest neighbour in high (p) and low (q) dimensionality reduction space, respectively</a:t>
            </a:r>
            <a:endParaRPr/>
          </a:p>
        </p:txBody>
      </p:sp>
      <p:grpSp>
        <p:nvGrpSpPr>
          <p:cNvPr id="391" name="Google Shape;391;p62"/>
          <p:cNvGrpSpPr/>
          <p:nvPr/>
        </p:nvGrpSpPr>
        <p:grpSpPr>
          <a:xfrm>
            <a:off x="470931" y="1492894"/>
            <a:ext cx="4375966" cy="3362162"/>
            <a:chOff x="2631750" y="2196875"/>
            <a:chExt cx="3519638" cy="2704224"/>
          </a:xfrm>
        </p:grpSpPr>
        <p:pic>
          <p:nvPicPr>
            <p:cNvPr id="392" name="Google Shape;392;p62"/>
            <p:cNvPicPr preferRelativeResize="0"/>
            <p:nvPr/>
          </p:nvPicPr>
          <p:blipFill>
            <a:blip r:embed="rId3">
              <a:alphaModFix/>
            </a:blip>
            <a:stretch>
              <a:fillRect/>
            </a:stretch>
          </p:blipFill>
          <p:spPr>
            <a:xfrm>
              <a:off x="3447150" y="2196875"/>
              <a:ext cx="2704238" cy="2704224"/>
            </a:xfrm>
            <a:prstGeom prst="rect">
              <a:avLst/>
            </a:prstGeom>
            <a:noFill/>
            <a:ln>
              <a:noFill/>
            </a:ln>
          </p:spPr>
        </p:pic>
        <p:sp>
          <p:nvSpPr>
            <p:cNvPr id="393" name="Google Shape;393;p62"/>
            <p:cNvSpPr txBox="1"/>
            <p:nvPr/>
          </p:nvSpPr>
          <p:spPr>
            <a:xfrm>
              <a:off x="3948100" y="2496175"/>
              <a:ext cx="260700" cy="32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i</a:t>
              </a:r>
              <a:endParaRPr/>
            </a:p>
          </p:txBody>
        </p:sp>
        <p:sp>
          <p:nvSpPr>
            <p:cNvPr id="394" name="Google Shape;394;p62"/>
            <p:cNvSpPr txBox="1"/>
            <p:nvPr/>
          </p:nvSpPr>
          <p:spPr>
            <a:xfrm>
              <a:off x="5019150" y="3408125"/>
              <a:ext cx="260700" cy="32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j</a:t>
              </a:r>
              <a:endParaRPr/>
            </a:p>
          </p:txBody>
        </p:sp>
        <p:cxnSp>
          <p:nvCxnSpPr>
            <p:cNvPr id="395" name="Google Shape;395;p62"/>
            <p:cNvCxnSpPr/>
            <p:nvPr/>
          </p:nvCxnSpPr>
          <p:spPr>
            <a:xfrm>
              <a:off x="4216037" y="2981465"/>
              <a:ext cx="667800" cy="604500"/>
            </a:xfrm>
            <a:prstGeom prst="straightConnector1">
              <a:avLst/>
            </a:prstGeom>
            <a:noFill/>
            <a:ln cap="flat" cmpd="sng" w="9525">
              <a:solidFill>
                <a:schemeClr val="dk2"/>
              </a:solidFill>
              <a:prstDash val="solid"/>
              <a:round/>
              <a:headEnd len="med" w="med" type="triangle"/>
              <a:tailEnd len="med" w="med" type="triangle"/>
            </a:ln>
          </p:spPr>
        </p:cxnSp>
        <p:sp>
          <p:nvSpPr>
            <p:cNvPr id="396" name="Google Shape;396;p62"/>
            <p:cNvSpPr txBox="1"/>
            <p:nvPr/>
          </p:nvSpPr>
          <p:spPr>
            <a:xfrm>
              <a:off x="2720600" y="3408125"/>
              <a:ext cx="564900" cy="32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p</a:t>
              </a:r>
              <a:r>
                <a:rPr baseline="-25000" lang="en-GB"/>
                <a:t>j|i</a:t>
              </a:r>
              <a:endParaRPr baseline="-25000"/>
            </a:p>
          </p:txBody>
        </p:sp>
        <p:cxnSp>
          <p:nvCxnSpPr>
            <p:cNvPr id="397" name="Google Shape;397;p62"/>
            <p:cNvCxnSpPr/>
            <p:nvPr/>
          </p:nvCxnSpPr>
          <p:spPr>
            <a:xfrm>
              <a:off x="2631750" y="3071825"/>
              <a:ext cx="815400" cy="685200"/>
            </a:xfrm>
            <a:prstGeom prst="straightConnector1">
              <a:avLst/>
            </a:prstGeom>
            <a:noFill/>
            <a:ln cap="flat" cmpd="sng" w="9525">
              <a:solidFill>
                <a:schemeClr val="dk2"/>
              </a:solidFill>
              <a:prstDash val="solid"/>
              <a:round/>
              <a:headEnd len="med" w="med" type="triangle"/>
              <a:tailEnd len="med" w="med" type="triangle"/>
            </a:ln>
          </p:spPr>
        </p:cxnSp>
        <p:sp>
          <p:nvSpPr>
            <p:cNvPr id="398" name="Google Shape;398;p62"/>
            <p:cNvSpPr txBox="1"/>
            <p:nvPr/>
          </p:nvSpPr>
          <p:spPr>
            <a:xfrm>
              <a:off x="4596475" y="4036075"/>
              <a:ext cx="564900" cy="32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q</a:t>
              </a:r>
              <a:r>
                <a:rPr baseline="-25000" lang="en-GB"/>
                <a:t>j|i</a:t>
              </a:r>
              <a:endParaRPr baseline="-25000"/>
            </a:p>
          </p:txBody>
        </p:sp>
        <p:cxnSp>
          <p:nvCxnSpPr>
            <p:cNvPr id="399" name="Google Shape;399;p62"/>
            <p:cNvCxnSpPr/>
            <p:nvPr/>
          </p:nvCxnSpPr>
          <p:spPr>
            <a:xfrm>
              <a:off x="4391575" y="4513100"/>
              <a:ext cx="769800" cy="5100"/>
            </a:xfrm>
            <a:prstGeom prst="straightConnector1">
              <a:avLst/>
            </a:prstGeom>
            <a:noFill/>
            <a:ln cap="flat" cmpd="sng" w="9525">
              <a:solidFill>
                <a:schemeClr val="dk2"/>
              </a:solidFill>
              <a:prstDash val="solid"/>
              <a:round/>
              <a:headEnd len="med" w="med" type="triangle"/>
              <a:tailEnd len="med" w="med" type="triangle"/>
            </a:ln>
          </p:spPr>
        </p:cxnSp>
      </p:grpSp>
      <p:pic>
        <p:nvPicPr>
          <p:cNvPr id="400" name="Google Shape;400;p62"/>
          <p:cNvPicPr preferRelativeResize="0"/>
          <p:nvPr/>
        </p:nvPicPr>
        <p:blipFill>
          <a:blip r:embed="rId4">
            <a:alphaModFix/>
          </a:blip>
          <a:stretch>
            <a:fillRect/>
          </a:stretch>
        </p:blipFill>
        <p:spPr>
          <a:xfrm>
            <a:off x="5413250" y="1227692"/>
            <a:ext cx="2286574" cy="1375225"/>
          </a:xfrm>
          <a:prstGeom prst="rect">
            <a:avLst/>
          </a:prstGeom>
          <a:noFill/>
          <a:ln>
            <a:noFill/>
          </a:ln>
        </p:spPr>
      </p:pic>
      <p:pic>
        <p:nvPicPr>
          <p:cNvPr id="401" name="Google Shape;401;p62"/>
          <p:cNvPicPr preferRelativeResize="0"/>
          <p:nvPr/>
        </p:nvPicPr>
        <p:blipFill>
          <a:blip r:embed="rId5">
            <a:alphaModFix/>
          </a:blip>
          <a:stretch>
            <a:fillRect/>
          </a:stretch>
        </p:blipFill>
        <p:spPr>
          <a:xfrm>
            <a:off x="5413251" y="2653650"/>
            <a:ext cx="2350799" cy="1434025"/>
          </a:xfrm>
          <a:prstGeom prst="rect">
            <a:avLst/>
          </a:prstGeom>
          <a:noFill/>
          <a:ln>
            <a:noFill/>
          </a:ln>
        </p:spPr>
      </p:pic>
      <p:sp>
        <p:nvSpPr>
          <p:cNvPr id="402" name="Google Shape;402;p62"/>
          <p:cNvSpPr txBox="1"/>
          <p:nvPr/>
        </p:nvSpPr>
        <p:spPr>
          <a:xfrm>
            <a:off x="5413250" y="4096800"/>
            <a:ext cx="3589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Iteratively move points in lower dimensional space </a:t>
            </a:r>
            <a:r>
              <a:rPr lang="en-GB"/>
              <a:t>until</a:t>
            </a:r>
            <a:r>
              <a:rPr lang="en-GB"/>
              <a:t> the </a:t>
            </a:r>
            <a:r>
              <a:rPr lang="en-GB"/>
              <a:t>similarity</a:t>
            </a:r>
            <a:r>
              <a:rPr lang="en-GB"/>
              <a:t> matrix resembles that seen in higher dimensional space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tSNE hyper-parameters</a:t>
            </a:r>
            <a:endParaRPr/>
          </a:p>
        </p:txBody>
      </p:sp>
      <p:sp>
        <p:nvSpPr>
          <p:cNvPr id="408" name="Google Shape;408;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There are a range of hyper-parameters for t-SNE; however, the most common hyperparameters to tune are: perplexity, number of iterations, learning rate.</a:t>
            </a:r>
            <a:endParaRPr/>
          </a:p>
        </p:txBody>
      </p:sp>
      <p:pic>
        <p:nvPicPr>
          <p:cNvPr id="409" name="Google Shape;409;p63"/>
          <p:cNvPicPr preferRelativeResize="0"/>
          <p:nvPr/>
        </p:nvPicPr>
        <p:blipFill>
          <a:blip r:embed="rId3">
            <a:alphaModFix/>
          </a:blip>
          <a:stretch>
            <a:fillRect/>
          </a:stretch>
        </p:blipFill>
        <p:spPr>
          <a:xfrm>
            <a:off x="991975" y="1970800"/>
            <a:ext cx="6850626" cy="1556400"/>
          </a:xfrm>
          <a:prstGeom prst="rect">
            <a:avLst/>
          </a:prstGeom>
          <a:noFill/>
          <a:ln>
            <a:noFill/>
          </a:ln>
        </p:spPr>
      </p:pic>
      <p:pic>
        <p:nvPicPr>
          <p:cNvPr id="410" name="Google Shape;410;p63"/>
          <p:cNvPicPr preferRelativeResize="0"/>
          <p:nvPr/>
        </p:nvPicPr>
        <p:blipFill>
          <a:blip r:embed="rId4">
            <a:alphaModFix/>
          </a:blip>
          <a:stretch>
            <a:fillRect/>
          </a:stretch>
        </p:blipFill>
        <p:spPr>
          <a:xfrm>
            <a:off x="1070575" y="3437673"/>
            <a:ext cx="6772026" cy="148875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tSNE notes</a:t>
            </a:r>
            <a:endParaRPr/>
          </a:p>
        </p:txBody>
      </p:sp>
      <p:sp>
        <p:nvSpPr>
          <p:cNvPr id="416" name="Google Shape;416;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A non-linear dimensionality reduction method</a:t>
            </a:r>
            <a:endParaRPr/>
          </a:p>
          <a:p>
            <a:pPr indent="-342900" lvl="0" marL="457200" rtl="0" algn="l">
              <a:spcBef>
                <a:spcPts val="0"/>
              </a:spcBef>
              <a:spcAft>
                <a:spcPts val="0"/>
              </a:spcAft>
              <a:buSzPts val="1800"/>
              <a:buChar char="●"/>
            </a:pPr>
            <a:r>
              <a:rPr lang="en-GB"/>
              <a:t>Stochastic – does not learn an explicit function and no ‘optimal t-SNE’ can be computed</a:t>
            </a:r>
            <a:endParaRPr/>
          </a:p>
          <a:p>
            <a:pPr indent="-342900" lvl="0" marL="457200" rtl="0" algn="l">
              <a:spcBef>
                <a:spcPts val="0"/>
              </a:spcBef>
              <a:spcAft>
                <a:spcPts val="0"/>
              </a:spcAft>
              <a:buSzPts val="1800"/>
              <a:buChar char="●"/>
            </a:pPr>
            <a:r>
              <a:rPr lang="en-GB"/>
              <a:t>Hyper-parameters are dataset specific</a:t>
            </a:r>
            <a:endParaRPr/>
          </a:p>
          <a:p>
            <a:pPr indent="-342900" lvl="0" marL="457200" rtl="0" algn="l">
              <a:spcBef>
                <a:spcPts val="0"/>
              </a:spcBef>
              <a:spcAft>
                <a:spcPts val="0"/>
              </a:spcAft>
              <a:buSzPts val="1800"/>
              <a:buChar char="●"/>
            </a:pPr>
            <a:r>
              <a:rPr lang="en-GB"/>
              <a:t>The local structure is preserved over global structure</a:t>
            </a:r>
            <a:endParaRPr/>
          </a:p>
          <a:p>
            <a:pPr indent="0" lvl="0" marL="0" rtl="0" algn="l">
              <a:spcBef>
                <a:spcPts val="1200"/>
              </a:spcBef>
              <a:spcAft>
                <a:spcPts val="1200"/>
              </a:spcAft>
              <a:buNone/>
            </a:pPr>
            <a:r>
              <a:t/>
            </a:r>
            <a:endParaRPr/>
          </a:p>
        </p:txBody>
      </p:sp>
      <p:pic>
        <p:nvPicPr>
          <p:cNvPr id="417" name="Google Shape;417;p64"/>
          <p:cNvPicPr preferRelativeResize="0"/>
          <p:nvPr/>
        </p:nvPicPr>
        <p:blipFill rotWithShape="1">
          <a:blip r:embed="rId3">
            <a:alphaModFix/>
          </a:blip>
          <a:srcRect b="51957" l="896" r="67971" t="22331"/>
          <a:stretch/>
        </p:blipFill>
        <p:spPr>
          <a:xfrm>
            <a:off x="6246600" y="2150950"/>
            <a:ext cx="2764799" cy="28536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Uniform Manifold Approximation and Projection (UMAP)</a:t>
            </a:r>
            <a:endParaRPr/>
          </a:p>
        </p:txBody>
      </p:sp>
      <p:sp>
        <p:nvSpPr>
          <p:cNvPr id="423" name="Google Shape;423;p65"/>
          <p:cNvSpPr txBox="1"/>
          <p:nvPr>
            <p:ph idx="1" type="body"/>
          </p:nvPr>
        </p:nvSpPr>
        <p:spPr>
          <a:xfrm>
            <a:off x="311700" y="1152475"/>
            <a:ext cx="5689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Also a non-linear graph based dimensionality reduction method</a:t>
            </a:r>
            <a:endParaRPr/>
          </a:p>
          <a:p>
            <a:pPr indent="0" lvl="0" marL="0" rtl="0" algn="l">
              <a:spcBef>
                <a:spcPts val="1200"/>
              </a:spcBef>
              <a:spcAft>
                <a:spcPts val="0"/>
              </a:spcAft>
              <a:buNone/>
            </a:pPr>
            <a:r>
              <a:rPr lang="en-GB"/>
              <a:t>Nodes (cells) are connected with a line (edge) if the distance between them is below a threshold</a:t>
            </a:r>
            <a:endParaRPr/>
          </a:p>
          <a:p>
            <a:pPr indent="0" lvl="0" marL="0" rtl="0" algn="l">
              <a:spcBef>
                <a:spcPts val="1200"/>
              </a:spcBef>
              <a:spcAft>
                <a:spcPts val="0"/>
              </a:spcAft>
              <a:buNone/>
            </a:pPr>
            <a:r>
              <a:rPr lang="en-GB"/>
              <a:t>Relative point distances are calculated based on topological structures (simplices), rather than randomly initiated as in tSNE)</a:t>
            </a:r>
            <a:endParaRPr/>
          </a:p>
          <a:p>
            <a:pPr indent="0" lvl="0" marL="0" rtl="0" algn="l">
              <a:spcBef>
                <a:spcPts val="1200"/>
              </a:spcBef>
              <a:spcAft>
                <a:spcPts val="1200"/>
              </a:spcAft>
              <a:buNone/>
            </a:pPr>
            <a:r>
              <a:t/>
            </a:r>
            <a:endParaRPr/>
          </a:p>
        </p:txBody>
      </p:sp>
      <p:pic>
        <p:nvPicPr>
          <p:cNvPr id="424" name="Google Shape;424;p65"/>
          <p:cNvPicPr preferRelativeResize="0"/>
          <p:nvPr/>
        </p:nvPicPr>
        <p:blipFill>
          <a:blip r:embed="rId3">
            <a:alphaModFix/>
          </a:blip>
          <a:stretch>
            <a:fillRect/>
          </a:stretch>
        </p:blipFill>
        <p:spPr>
          <a:xfrm>
            <a:off x="5904400" y="1287825"/>
            <a:ext cx="2976625" cy="2976625"/>
          </a:xfrm>
          <a:prstGeom prst="rect">
            <a:avLst/>
          </a:prstGeom>
          <a:noFill/>
          <a:ln>
            <a:noFill/>
          </a:ln>
        </p:spPr>
      </p:pic>
      <p:sp>
        <p:nvSpPr>
          <p:cNvPr id="425" name="Google Shape;425;p65"/>
          <p:cNvSpPr txBox="1"/>
          <p:nvPr/>
        </p:nvSpPr>
        <p:spPr>
          <a:xfrm flipH="1">
            <a:off x="3295025" y="4703625"/>
            <a:ext cx="572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McInnes 2019 | </a:t>
            </a:r>
            <a:r>
              <a:rPr lang="en-GB"/>
              <a:t>https://umap-learn.readthedocs.io/en/latest/index.html</a:t>
            </a:r>
            <a:endParaRPr/>
          </a:p>
        </p:txBody>
      </p:sp>
      <p:pic>
        <p:nvPicPr>
          <p:cNvPr id="426" name="Google Shape;426;p65"/>
          <p:cNvPicPr preferRelativeResize="0"/>
          <p:nvPr/>
        </p:nvPicPr>
        <p:blipFill>
          <a:blip r:embed="rId4">
            <a:alphaModFix/>
          </a:blip>
          <a:stretch>
            <a:fillRect/>
          </a:stretch>
        </p:blipFill>
        <p:spPr>
          <a:xfrm>
            <a:off x="1245549" y="3758875"/>
            <a:ext cx="3139850" cy="9194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66"/>
          <p:cNvPicPr preferRelativeResize="0"/>
          <p:nvPr/>
        </p:nvPicPr>
        <p:blipFill>
          <a:blip r:embed="rId3">
            <a:alphaModFix/>
          </a:blip>
          <a:stretch>
            <a:fillRect/>
          </a:stretch>
        </p:blipFill>
        <p:spPr>
          <a:xfrm>
            <a:off x="1166988" y="994575"/>
            <a:ext cx="6505575" cy="3733800"/>
          </a:xfrm>
          <a:prstGeom prst="rect">
            <a:avLst/>
          </a:prstGeom>
          <a:noFill/>
          <a:ln>
            <a:noFill/>
          </a:ln>
        </p:spPr>
      </p:pic>
      <p:sp>
        <p:nvSpPr>
          <p:cNvPr id="432" name="Google Shape;432;p66"/>
          <p:cNvSpPr txBox="1"/>
          <p:nvPr/>
        </p:nvSpPr>
        <p:spPr>
          <a:xfrm>
            <a:off x="1384875" y="368325"/>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Example data (noisy sine wave)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7"/>
          <p:cNvSpPr txBox="1"/>
          <p:nvPr/>
        </p:nvSpPr>
        <p:spPr>
          <a:xfrm>
            <a:off x="1384875" y="368325"/>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Example data (noisy sine wave)</a:t>
            </a:r>
            <a:endParaRPr/>
          </a:p>
        </p:txBody>
      </p:sp>
      <p:pic>
        <p:nvPicPr>
          <p:cNvPr id="438" name="Google Shape;438;p67"/>
          <p:cNvPicPr preferRelativeResize="0"/>
          <p:nvPr/>
        </p:nvPicPr>
        <p:blipFill>
          <a:blip r:embed="rId3">
            <a:alphaModFix/>
          </a:blip>
          <a:stretch>
            <a:fillRect/>
          </a:stretch>
        </p:blipFill>
        <p:spPr>
          <a:xfrm>
            <a:off x="1235763" y="1004450"/>
            <a:ext cx="6505575" cy="3733800"/>
          </a:xfrm>
          <a:prstGeom prst="rect">
            <a:avLst/>
          </a:prstGeom>
          <a:noFill/>
          <a:ln>
            <a:noFill/>
          </a:ln>
        </p:spPr>
      </p:pic>
      <p:sp>
        <p:nvSpPr>
          <p:cNvPr id="439" name="Google Shape;439;p67"/>
          <p:cNvSpPr txBox="1"/>
          <p:nvPr/>
        </p:nvSpPr>
        <p:spPr>
          <a:xfrm>
            <a:off x="6993075" y="1149125"/>
            <a:ext cx="191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8"/>
          <p:cNvSpPr txBox="1"/>
          <p:nvPr/>
        </p:nvSpPr>
        <p:spPr>
          <a:xfrm>
            <a:off x="1384875" y="368325"/>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Example data (noisy sine wave)</a:t>
            </a:r>
            <a:endParaRPr/>
          </a:p>
        </p:txBody>
      </p:sp>
      <p:sp>
        <p:nvSpPr>
          <p:cNvPr id="445" name="Google Shape;445;p68"/>
          <p:cNvSpPr txBox="1"/>
          <p:nvPr/>
        </p:nvSpPr>
        <p:spPr>
          <a:xfrm>
            <a:off x="6993075" y="1149125"/>
            <a:ext cx="191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46" name="Google Shape;446;p68"/>
          <p:cNvPicPr preferRelativeResize="0"/>
          <p:nvPr/>
        </p:nvPicPr>
        <p:blipFill>
          <a:blip r:embed="rId3">
            <a:alphaModFix/>
          </a:blip>
          <a:stretch>
            <a:fillRect/>
          </a:stretch>
        </p:blipFill>
        <p:spPr>
          <a:xfrm>
            <a:off x="1346863" y="935725"/>
            <a:ext cx="6505575" cy="3733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9"/>
          <p:cNvSpPr txBox="1"/>
          <p:nvPr/>
        </p:nvSpPr>
        <p:spPr>
          <a:xfrm>
            <a:off x="1384875" y="368325"/>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Example data (noisy sine wave)</a:t>
            </a:r>
            <a:endParaRPr/>
          </a:p>
        </p:txBody>
      </p:sp>
      <p:sp>
        <p:nvSpPr>
          <p:cNvPr id="452" name="Google Shape;452;p69"/>
          <p:cNvSpPr txBox="1"/>
          <p:nvPr/>
        </p:nvSpPr>
        <p:spPr>
          <a:xfrm>
            <a:off x="6993075" y="1149125"/>
            <a:ext cx="191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53" name="Google Shape;453;p69"/>
          <p:cNvPicPr preferRelativeResize="0"/>
          <p:nvPr/>
        </p:nvPicPr>
        <p:blipFill>
          <a:blip r:embed="rId3">
            <a:alphaModFix/>
          </a:blip>
          <a:stretch>
            <a:fillRect/>
          </a:stretch>
        </p:blipFill>
        <p:spPr>
          <a:xfrm>
            <a:off x="1319213" y="930750"/>
            <a:ext cx="6505575" cy="3733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0"/>
          <p:cNvSpPr txBox="1"/>
          <p:nvPr/>
        </p:nvSpPr>
        <p:spPr>
          <a:xfrm>
            <a:off x="1384875" y="368325"/>
            <a:ext cx="711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Example data (noisy sine wave)</a:t>
            </a:r>
            <a:endParaRPr/>
          </a:p>
          <a:p>
            <a:pPr indent="0" lvl="0" marL="0" rtl="0" algn="l">
              <a:spcBef>
                <a:spcPts val="0"/>
              </a:spcBef>
              <a:spcAft>
                <a:spcPts val="0"/>
              </a:spcAft>
              <a:buNone/>
            </a:pPr>
            <a:r>
              <a:rPr lang="en-GB"/>
              <a:t>Connected the entire dataset, capturing both the global and local structure of the data</a:t>
            </a:r>
            <a:endParaRPr/>
          </a:p>
        </p:txBody>
      </p:sp>
      <p:sp>
        <p:nvSpPr>
          <p:cNvPr id="459" name="Google Shape;459;p70"/>
          <p:cNvSpPr txBox="1"/>
          <p:nvPr/>
        </p:nvSpPr>
        <p:spPr>
          <a:xfrm>
            <a:off x="6993075" y="1149125"/>
            <a:ext cx="191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60" name="Google Shape;460;p70"/>
          <p:cNvPicPr preferRelativeResize="0"/>
          <p:nvPr/>
        </p:nvPicPr>
        <p:blipFill>
          <a:blip r:embed="rId3">
            <a:alphaModFix/>
          </a:blip>
          <a:stretch>
            <a:fillRect/>
          </a:stretch>
        </p:blipFill>
        <p:spPr>
          <a:xfrm>
            <a:off x="1407588" y="1112425"/>
            <a:ext cx="6505575" cy="3733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UMAP is computationally efficient</a:t>
            </a:r>
            <a:endParaRPr/>
          </a:p>
        </p:txBody>
      </p:sp>
      <p:sp>
        <p:nvSpPr>
          <p:cNvPr id="466" name="Google Shape;466;p71"/>
          <p:cNvSpPr txBox="1"/>
          <p:nvPr>
            <p:ph idx="1" type="body"/>
          </p:nvPr>
        </p:nvSpPr>
        <p:spPr>
          <a:xfrm>
            <a:off x="311700" y="1152475"/>
            <a:ext cx="3602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UMAP scales well with larger datasets</a:t>
            </a:r>
            <a:endParaRPr/>
          </a:p>
          <a:p>
            <a:pPr indent="0" lvl="0" marL="0" rtl="0" algn="l">
              <a:spcBef>
                <a:spcPts val="1200"/>
              </a:spcBef>
              <a:spcAft>
                <a:spcPts val="1200"/>
              </a:spcAft>
              <a:buNone/>
            </a:pPr>
            <a:r>
              <a:rPr lang="en-GB"/>
              <a:t>Runtimes are generally faster for UMAP vs t-SNE</a:t>
            </a:r>
            <a:endParaRPr/>
          </a:p>
        </p:txBody>
      </p:sp>
      <p:pic>
        <p:nvPicPr>
          <p:cNvPr id="467" name="Google Shape;467;p71"/>
          <p:cNvPicPr preferRelativeResize="0"/>
          <p:nvPr/>
        </p:nvPicPr>
        <p:blipFill>
          <a:blip r:embed="rId3">
            <a:alphaModFix/>
          </a:blip>
          <a:stretch>
            <a:fillRect/>
          </a:stretch>
        </p:blipFill>
        <p:spPr>
          <a:xfrm>
            <a:off x="4022024" y="1152475"/>
            <a:ext cx="4810275" cy="3915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From bulk RNA-seq to single-cell RNAseq</a:t>
            </a:r>
            <a:endParaRPr/>
          </a:p>
        </p:txBody>
      </p:sp>
      <p:sp>
        <p:nvSpPr>
          <p:cNvPr id="87" name="Google Shape;87;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RNA-seq is typically performed in "bulk"</a:t>
            </a:r>
            <a:endParaRPr/>
          </a:p>
          <a:p>
            <a:pPr indent="-342900" lvl="0" marL="457200" rtl="0" algn="l">
              <a:spcBef>
                <a:spcPts val="0"/>
              </a:spcBef>
              <a:spcAft>
                <a:spcPts val="0"/>
              </a:spcAft>
              <a:buSzPts val="1800"/>
              <a:buChar char="●"/>
            </a:pPr>
            <a:r>
              <a:rPr lang="en-GB"/>
              <a:t>The data represent an average of gene expression patterns across thousands to millions of cells</a:t>
            </a:r>
            <a:endParaRPr/>
          </a:p>
          <a:p>
            <a:pPr indent="-342900" lvl="0" marL="457200" rtl="0" algn="l">
              <a:spcBef>
                <a:spcPts val="0"/>
              </a:spcBef>
              <a:spcAft>
                <a:spcPts val="0"/>
              </a:spcAft>
              <a:buSzPts val="1800"/>
              <a:buChar char="●"/>
            </a:pPr>
            <a:r>
              <a:rPr lang="en-GB"/>
              <a:t>This might obscure biologically relevant differences between cells</a:t>
            </a:r>
            <a:endParaRPr/>
          </a:p>
          <a:p>
            <a:pPr indent="-342900" lvl="0" marL="457200" rtl="0" algn="l">
              <a:spcBef>
                <a:spcPts val="0"/>
              </a:spcBef>
              <a:spcAft>
                <a:spcPts val="0"/>
              </a:spcAft>
              <a:buSzPts val="1800"/>
              <a:buChar char="●"/>
            </a:pPr>
            <a:r>
              <a:rPr lang="en-GB"/>
              <a:t>Single-cell RNA-seq (scRNA-seq) represents an approach to overcome this problem</a:t>
            </a:r>
            <a:endParaRPr/>
          </a:p>
          <a:p>
            <a:pPr indent="-342900" lvl="0" marL="457200" rtl="0" algn="l">
              <a:spcBef>
                <a:spcPts val="0"/>
              </a:spcBef>
              <a:spcAft>
                <a:spcPts val="0"/>
              </a:spcAft>
              <a:buSzPts val="1800"/>
              <a:buChar char="●"/>
            </a:pPr>
            <a:r>
              <a:rPr lang="en-GB"/>
              <a:t>Isolate single cells -&gt; capture their transcripts -&gt; generate sequencing libraries in which the transcripts are mapped to individual cells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0" st="0"/>
                                            </p:txEl>
                                          </p:spTgt>
                                        </p:tgtEl>
                                        <p:attrNameLst>
                                          <p:attrName>style.visibility</p:attrName>
                                        </p:attrNameLst>
                                      </p:cBhvr>
                                      <p:to>
                                        <p:strVal val="visible"/>
                                      </p:to>
                                    </p:set>
                                    <p:animEffect filter="fade" transition="in">
                                      <p:cBhvr>
                                        <p:cTn dur="1000"/>
                                        <p:tgtEl>
                                          <p:spTgt spid="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1" st="1"/>
                                            </p:txEl>
                                          </p:spTgt>
                                        </p:tgtEl>
                                        <p:attrNameLst>
                                          <p:attrName>style.visibility</p:attrName>
                                        </p:attrNameLst>
                                      </p:cBhvr>
                                      <p:to>
                                        <p:strVal val="visible"/>
                                      </p:to>
                                    </p:set>
                                    <p:animEffect filter="fade" transition="in">
                                      <p:cBhvr>
                                        <p:cTn dur="1000"/>
                                        <p:tgtEl>
                                          <p:spTgt spid="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2" st="2"/>
                                            </p:txEl>
                                          </p:spTgt>
                                        </p:tgtEl>
                                        <p:attrNameLst>
                                          <p:attrName>style.visibility</p:attrName>
                                        </p:attrNameLst>
                                      </p:cBhvr>
                                      <p:to>
                                        <p:strVal val="visible"/>
                                      </p:to>
                                    </p:set>
                                    <p:animEffect filter="fade" transition="in">
                                      <p:cBhvr>
                                        <p:cTn dur="1000"/>
                                        <p:tgtEl>
                                          <p:spTgt spid="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3" st="3"/>
                                            </p:txEl>
                                          </p:spTgt>
                                        </p:tgtEl>
                                        <p:attrNameLst>
                                          <p:attrName>style.visibility</p:attrName>
                                        </p:attrNameLst>
                                      </p:cBhvr>
                                      <p:to>
                                        <p:strVal val="visible"/>
                                      </p:to>
                                    </p:set>
                                    <p:animEffect filter="fade" transition="in">
                                      <p:cBhvr>
                                        <p:cTn dur="1000"/>
                                        <p:tgtEl>
                                          <p:spTgt spid="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xEl>
                                              <p:pRg end="4" st="4"/>
                                            </p:txEl>
                                          </p:spTgt>
                                        </p:tgtEl>
                                        <p:attrNameLst>
                                          <p:attrName>style.visibility</p:attrName>
                                        </p:attrNameLst>
                                      </p:cBhvr>
                                      <p:to>
                                        <p:strVal val="visible"/>
                                      </p:to>
                                    </p:set>
                                    <p:animEffect filter="fade" transition="in">
                                      <p:cBhvr>
                                        <p:cTn dur="1000"/>
                                        <p:tgtEl>
                                          <p:spTgt spid="8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UMAP hyper-parameters</a:t>
            </a:r>
            <a:endParaRPr/>
          </a:p>
        </p:txBody>
      </p:sp>
      <p:sp>
        <p:nvSpPr>
          <p:cNvPr id="473" name="Google Shape;473;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There are a range of UMAP hyper-parameters but the most commonly tuned are: n_neighbours, min_dist, n_components, and metric.</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474" name="Google Shape;474;p72"/>
          <p:cNvPicPr preferRelativeResize="0"/>
          <p:nvPr/>
        </p:nvPicPr>
        <p:blipFill>
          <a:blip r:embed="rId3">
            <a:alphaModFix/>
          </a:blip>
          <a:stretch>
            <a:fillRect/>
          </a:stretch>
        </p:blipFill>
        <p:spPr>
          <a:xfrm>
            <a:off x="561624" y="1934875"/>
            <a:ext cx="4098774" cy="2982726"/>
          </a:xfrm>
          <a:prstGeom prst="rect">
            <a:avLst/>
          </a:prstGeom>
          <a:noFill/>
          <a:ln>
            <a:noFill/>
          </a:ln>
        </p:spPr>
      </p:pic>
      <p:pic>
        <p:nvPicPr>
          <p:cNvPr id="475" name="Google Shape;475;p72"/>
          <p:cNvPicPr preferRelativeResize="0"/>
          <p:nvPr/>
        </p:nvPicPr>
        <p:blipFill>
          <a:blip r:embed="rId4">
            <a:alphaModFix/>
          </a:blip>
          <a:stretch>
            <a:fillRect/>
          </a:stretch>
        </p:blipFill>
        <p:spPr>
          <a:xfrm>
            <a:off x="4843251" y="1949525"/>
            <a:ext cx="4058501" cy="295342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UMAP summary</a:t>
            </a:r>
            <a:endParaRPr/>
          </a:p>
        </p:txBody>
      </p:sp>
      <p:sp>
        <p:nvSpPr>
          <p:cNvPr id="481" name="Google Shape;481;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A non-linear graph-based dimensionality reduction method</a:t>
            </a:r>
            <a:endParaRPr/>
          </a:p>
          <a:p>
            <a:pPr indent="-342900" lvl="0" marL="457200" rtl="0" algn="l">
              <a:spcBef>
                <a:spcPts val="0"/>
              </a:spcBef>
              <a:spcAft>
                <a:spcPts val="0"/>
              </a:spcAft>
              <a:buSzPts val="1800"/>
              <a:buChar char="●"/>
            </a:pPr>
            <a:r>
              <a:rPr lang="en-GB"/>
              <a:t>Not completely stochastic as in t-SNE</a:t>
            </a:r>
            <a:endParaRPr/>
          </a:p>
          <a:p>
            <a:pPr indent="-342900" lvl="0" marL="457200" rtl="0" algn="l">
              <a:spcBef>
                <a:spcPts val="0"/>
              </a:spcBef>
              <a:spcAft>
                <a:spcPts val="0"/>
              </a:spcAft>
              <a:buSzPts val="1800"/>
              <a:buChar char="●"/>
            </a:pPr>
            <a:r>
              <a:rPr lang="en-GB"/>
              <a:t>Emphasises both local and global distances</a:t>
            </a:r>
            <a:endParaRPr/>
          </a:p>
          <a:p>
            <a:pPr indent="-342900" lvl="0" marL="457200" rtl="0" algn="l">
              <a:spcBef>
                <a:spcPts val="0"/>
              </a:spcBef>
              <a:spcAft>
                <a:spcPts val="0"/>
              </a:spcAft>
              <a:buSzPts val="1800"/>
              <a:buChar char="●"/>
            </a:pPr>
            <a:r>
              <a:rPr lang="en-GB"/>
              <a:t>Computationally efficient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Clustering and cell-typing</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5"/>
          <p:cNvSpPr txBox="1"/>
          <p:nvPr>
            <p:ph type="title"/>
          </p:nvPr>
        </p:nvSpPr>
        <p:spPr>
          <a:xfrm>
            <a:off x="311700" y="135300"/>
            <a:ext cx="51006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Graph clustering (community detection)</a:t>
            </a:r>
            <a:endParaRPr/>
          </a:p>
        </p:txBody>
      </p:sp>
      <p:sp>
        <p:nvSpPr>
          <p:cNvPr id="492" name="Google Shape;492;p75"/>
          <p:cNvSpPr txBox="1"/>
          <p:nvPr>
            <p:ph idx="1" type="body"/>
          </p:nvPr>
        </p:nvSpPr>
        <p:spPr>
          <a:xfrm>
            <a:off x="311700" y="891000"/>
            <a:ext cx="3798600" cy="3678000"/>
          </a:xfrm>
          <a:prstGeom prst="rect">
            <a:avLst/>
          </a:prstGeom>
        </p:spPr>
        <p:txBody>
          <a:bodyPr anchorCtr="0" anchor="t" bIns="91425" lIns="91425" spcFirstLastPara="1" rIns="91425" wrap="square" tIns="91425">
            <a:normAutofit lnSpcReduction="10000"/>
          </a:bodyPr>
          <a:lstStyle/>
          <a:p>
            <a:pPr indent="-304800" lvl="0" marL="457200" rtl="0" algn="l">
              <a:spcBef>
                <a:spcPts val="0"/>
              </a:spcBef>
              <a:spcAft>
                <a:spcPts val="0"/>
              </a:spcAft>
              <a:buSzPts val="1200"/>
              <a:buChar char="●"/>
            </a:pPr>
            <a:r>
              <a:rPr b="1" lang="en-GB"/>
              <a:t>Communities (clusters) </a:t>
            </a:r>
            <a:r>
              <a:rPr lang="en-GB"/>
              <a:t>are groups of nodes (cells) with higher probability of being connected to each other than to members of other groups</a:t>
            </a:r>
            <a:endParaRPr/>
          </a:p>
          <a:p>
            <a:pPr indent="0" lvl="0" marL="457200" rtl="0" algn="l">
              <a:spcBef>
                <a:spcPts val="1200"/>
              </a:spcBef>
              <a:spcAft>
                <a:spcPts val="0"/>
              </a:spcAft>
              <a:buNone/>
            </a:pPr>
            <a:r>
              <a:t/>
            </a:r>
            <a:endParaRPr/>
          </a:p>
          <a:p>
            <a:pPr indent="-304800" lvl="0" marL="457200" rtl="0" algn="l">
              <a:spcBef>
                <a:spcPts val="1200"/>
              </a:spcBef>
              <a:spcAft>
                <a:spcPts val="0"/>
              </a:spcAft>
              <a:buSzPts val="1200"/>
              <a:buChar char="●"/>
            </a:pPr>
            <a:r>
              <a:rPr b="1" lang="en-GB"/>
              <a:t>Community detection:</a:t>
            </a:r>
            <a:r>
              <a:rPr lang="en-GB"/>
              <a:t> find a community of nodes (cells) with more edges within the group than edges linking nodes of the community with the rest of the graph</a:t>
            </a:r>
            <a:endParaRPr/>
          </a:p>
          <a:p>
            <a:pPr indent="0" lvl="0" marL="0" rtl="0" algn="l">
              <a:spcBef>
                <a:spcPts val="1200"/>
              </a:spcBef>
              <a:spcAft>
                <a:spcPts val="0"/>
              </a:spcAft>
              <a:buNone/>
            </a:pPr>
            <a:r>
              <a:rPr lang="en-GB"/>
              <a:t>There are a wide range of algorithms available to optimize the problem of how to optimally cut edges in graphs</a:t>
            </a:r>
            <a:endParaRPr/>
          </a:p>
          <a:p>
            <a:pPr indent="0" lvl="0" marL="0" rtl="0" algn="l">
              <a:spcBef>
                <a:spcPts val="1200"/>
              </a:spcBef>
              <a:spcAft>
                <a:spcPts val="1200"/>
              </a:spcAft>
              <a:buNone/>
            </a:pPr>
            <a:r>
              <a:rPr lang="en-GB"/>
              <a:t>Some clustering algorithms are not graph-based, but today we are using the popular Leiden community detection algorithm.</a:t>
            </a:r>
            <a:endParaRPr/>
          </a:p>
        </p:txBody>
      </p:sp>
      <p:pic>
        <p:nvPicPr>
          <p:cNvPr id="493" name="Google Shape;493;p75"/>
          <p:cNvPicPr preferRelativeResize="0"/>
          <p:nvPr/>
        </p:nvPicPr>
        <p:blipFill>
          <a:blip r:embed="rId3">
            <a:alphaModFix/>
          </a:blip>
          <a:stretch>
            <a:fillRect/>
          </a:stretch>
        </p:blipFill>
        <p:spPr>
          <a:xfrm>
            <a:off x="4110299" y="942900"/>
            <a:ext cx="4542449" cy="341487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Clustering is subjective</a:t>
            </a:r>
            <a:endParaRPr/>
          </a:p>
        </p:txBody>
      </p:sp>
      <p:sp>
        <p:nvSpPr>
          <p:cNvPr id="499" name="Google Shape;499;p76"/>
          <p:cNvSpPr txBox="1"/>
          <p:nvPr>
            <p:ph idx="1" type="body"/>
          </p:nvPr>
        </p:nvSpPr>
        <p:spPr>
          <a:xfrm>
            <a:off x="311700" y="1152475"/>
            <a:ext cx="37791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a:t>The granularity of clustering can be tuned using parameters.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t>You can always split a cluster into sub-clusters.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Evaluate cluster identity using marker genes and distances in UMAP/tSNE embeddings.</a:t>
            </a:r>
            <a:endParaRPr/>
          </a:p>
        </p:txBody>
      </p:sp>
      <p:pic>
        <p:nvPicPr>
          <p:cNvPr descr="&lt;b&gt;Figure: UMAP_Liger plot of clusters.&lt;/b&gt; Each cell is coloured by annotated cluster." id="500" name="Google Shape;500;p76"/>
          <p:cNvPicPr preferRelativeResize="0"/>
          <p:nvPr/>
        </p:nvPicPr>
        <p:blipFill>
          <a:blip r:embed="rId3">
            <a:alphaModFix/>
          </a:blip>
          <a:stretch>
            <a:fillRect/>
          </a:stretch>
        </p:blipFill>
        <p:spPr>
          <a:xfrm>
            <a:off x="4213575" y="1847525"/>
            <a:ext cx="4748400" cy="31656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7"/>
          <p:cNvSpPr txBox="1"/>
          <p:nvPr>
            <p:ph type="title"/>
          </p:nvPr>
        </p:nvSpPr>
        <p:spPr>
          <a:xfrm>
            <a:off x="311700" y="135300"/>
            <a:ext cx="51006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Cell-typing with EWCE</a:t>
            </a:r>
            <a:endParaRPr/>
          </a:p>
        </p:txBody>
      </p:sp>
      <p:sp>
        <p:nvSpPr>
          <p:cNvPr id="506" name="Google Shape;506;p77"/>
          <p:cNvSpPr txBox="1"/>
          <p:nvPr>
            <p:ph idx="1" type="body"/>
          </p:nvPr>
        </p:nvSpPr>
        <p:spPr>
          <a:xfrm>
            <a:off x="311700" y="891000"/>
            <a:ext cx="7080600" cy="367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b="1"/>
          </a:p>
          <a:p>
            <a:pPr indent="0" lvl="0" marL="0" rtl="0" algn="l">
              <a:spcBef>
                <a:spcPts val="1200"/>
              </a:spcBef>
              <a:spcAft>
                <a:spcPts val="0"/>
              </a:spcAft>
              <a:buNone/>
            </a:pPr>
            <a:r>
              <a:t/>
            </a:r>
            <a:endParaRPr/>
          </a:p>
          <a:p>
            <a:pPr indent="0" lvl="0" marL="0" rtl="0" algn="l">
              <a:spcBef>
                <a:spcPts val="1200"/>
              </a:spcBef>
              <a:spcAft>
                <a:spcPts val="1200"/>
              </a:spcAft>
              <a:buClr>
                <a:schemeClr val="dk1"/>
              </a:buClr>
              <a:buSzPts val="1100"/>
              <a:buFont typeface="Arial"/>
              <a:buNone/>
            </a:pPr>
            <a:r>
              <a:t/>
            </a:r>
            <a:endParaRPr/>
          </a:p>
        </p:txBody>
      </p:sp>
      <p:pic>
        <p:nvPicPr>
          <p:cNvPr id="507" name="Google Shape;507;p77"/>
          <p:cNvPicPr preferRelativeResize="0"/>
          <p:nvPr/>
        </p:nvPicPr>
        <p:blipFill>
          <a:blip r:embed="rId3">
            <a:alphaModFix/>
          </a:blip>
          <a:stretch>
            <a:fillRect/>
          </a:stretch>
        </p:blipFill>
        <p:spPr>
          <a:xfrm>
            <a:off x="4227525" y="2214575"/>
            <a:ext cx="4632376" cy="2102250"/>
          </a:xfrm>
          <a:prstGeom prst="rect">
            <a:avLst/>
          </a:prstGeom>
          <a:noFill/>
          <a:ln>
            <a:noFill/>
          </a:ln>
        </p:spPr>
      </p:pic>
      <p:sp>
        <p:nvSpPr>
          <p:cNvPr id="508" name="Google Shape;508;p77"/>
          <p:cNvSpPr txBox="1"/>
          <p:nvPr/>
        </p:nvSpPr>
        <p:spPr>
          <a:xfrm>
            <a:off x="311700" y="1300050"/>
            <a:ext cx="3675300" cy="21933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50000"/>
              </a:lnSpc>
              <a:spcBef>
                <a:spcPts val="0"/>
              </a:spcBef>
              <a:spcAft>
                <a:spcPts val="0"/>
              </a:spcAft>
              <a:buClr>
                <a:schemeClr val="dk2"/>
              </a:buClr>
              <a:buSzPts val="1300"/>
              <a:buChar char="●"/>
            </a:pPr>
            <a:r>
              <a:rPr lang="en-GB" sz="1300">
                <a:solidFill>
                  <a:schemeClr val="dk2"/>
                </a:solidFill>
              </a:rPr>
              <a:t>EWCE</a:t>
            </a:r>
            <a:r>
              <a:rPr baseline="30000" lang="en-GB" sz="1300">
                <a:solidFill>
                  <a:schemeClr val="dk2"/>
                </a:solidFill>
              </a:rPr>
              <a:t>1</a:t>
            </a:r>
            <a:r>
              <a:rPr lang="en-GB" sz="1300">
                <a:solidFill>
                  <a:schemeClr val="dk2"/>
                </a:solidFill>
              </a:rPr>
              <a:t> tests specificity of gene lists in cell types based on a reference dataset</a:t>
            </a:r>
            <a:endParaRPr sz="1300">
              <a:solidFill>
                <a:schemeClr val="dk2"/>
              </a:solidFill>
            </a:endParaRPr>
          </a:p>
          <a:p>
            <a:pPr indent="0" lvl="0" marL="457200" marR="0" rtl="0" algn="l">
              <a:lnSpc>
                <a:spcPct val="150000"/>
              </a:lnSpc>
              <a:spcBef>
                <a:spcPts val="1200"/>
              </a:spcBef>
              <a:spcAft>
                <a:spcPts val="0"/>
              </a:spcAft>
              <a:buNone/>
            </a:pPr>
            <a:r>
              <a:t/>
            </a:r>
            <a:endParaRPr sz="1300">
              <a:solidFill>
                <a:schemeClr val="dk2"/>
              </a:solidFill>
            </a:endParaRPr>
          </a:p>
          <a:p>
            <a:pPr indent="-311150" lvl="0" marL="457200" marR="0" rtl="0" algn="l">
              <a:lnSpc>
                <a:spcPct val="150000"/>
              </a:lnSpc>
              <a:spcBef>
                <a:spcPts val="1200"/>
              </a:spcBef>
              <a:spcAft>
                <a:spcPts val="0"/>
              </a:spcAft>
              <a:buClr>
                <a:schemeClr val="dk2"/>
              </a:buClr>
              <a:buSzPts val="1300"/>
              <a:buChar char="●"/>
            </a:pPr>
            <a:r>
              <a:rPr lang="en-GB" sz="1300">
                <a:solidFill>
                  <a:schemeClr val="dk2"/>
                </a:solidFill>
              </a:rPr>
              <a:t>Tests gene list against many permutations of random background gene lists</a:t>
            </a:r>
            <a:endParaRPr sz="1300">
              <a:solidFill>
                <a:schemeClr val="dk2"/>
              </a:solidFill>
            </a:endParaRPr>
          </a:p>
        </p:txBody>
      </p:sp>
      <p:pic>
        <p:nvPicPr>
          <p:cNvPr id="509" name="Google Shape;509;p77"/>
          <p:cNvPicPr preferRelativeResize="0"/>
          <p:nvPr/>
        </p:nvPicPr>
        <p:blipFill>
          <a:blip r:embed="rId4">
            <a:alphaModFix/>
          </a:blip>
          <a:stretch>
            <a:fillRect/>
          </a:stretch>
        </p:blipFill>
        <p:spPr>
          <a:xfrm>
            <a:off x="5011238" y="1214100"/>
            <a:ext cx="3064950" cy="1260050"/>
          </a:xfrm>
          <a:prstGeom prst="rect">
            <a:avLst/>
          </a:prstGeom>
          <a:noFill/>
          <a:ln>
            <a:noFill/>
          </a:ln>
        </p:spPr>
      </p:pic>
      <p:sp>
        <p:nvSpPr>
          <p:cNvPr id="510" name="Google Shape;510;p77"/>
          <p:cNvSpPr txBox="1"/>
          <p:nvPr>
            <p:ph idx="4294967295" type="subTitle"/>
          </p:nvPr>
        </p:nvSpPr>
        <p:spPr>
          <a:xfrm>
            <a:off x="311700" y="4774325"/>
            <a:ext cx="8520600" cy="312300"/>
          </a:xfrm>
          <a:prstGeom prst="rect">
            <a:avLst/>
          </a:prstGeom>
        </p:spPr>
        <p:txBody>
          <a:bodyPr anchorCtr="0" anchor="t" bIns="91425" lIns="91425" spcFirstLastPara="1" rIns="91425" wrap="square" tIns="91425">
            <a:noAutofit/>
          </a:bodyPr>
          <a:lstStyle/>
          <a:p>
            <a:pPr indent="-270510" lvl="0" marL="457200" rtl="0" algn="l">
              <a:spcBef>
                <a:spcPts val="0"/>
              </a:spcBef>
              <a:spcAft>
                <a:spcPts val="0"/>
              </a:spcAft>
              <a:buSzPts val="660"/>
              <a:buAutoNum type="arabicPeriod"/>
            </a:pPr>
            <a:r>
              <a:rPr lang="en-GB" sz="660"/>
              <a:t>Identification of Vulnerable Cell Types in Major Brain Disorders Using Single Cell Transcriptomes and Expression Weighted Cell Type Enrichment </a:t>
            </a:r>
            <a:r>
              <a:rPr lang="en-GB" sz="660"/>
              <a:t>Front. Neurosci., 27 January 2016 Sec. Neurogenomics https://doi.org/10.3389/fnins.2016.00016</a:t>
            </a:r>
            <a:endParaRPr sz="66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8"/>
          <p:cNvSpPr txBox="1"/>
          <p:nvPr>
            <p:ph type="title"/>
          </p:nvPr>
        </p:nvSpPr>
        <p:spPr>
          <a:xfrm>
            <a:off x="311700" y="135300"/>
            <a:ext cx="51006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Cell-typing with EWCE</a:t>
            </a:r>
            <a:endParaRPr/>
          </a:p>
        </p:txBody>
      </p:sp>
      <p:pic>
        <p:nvPicPr>
          <p:cNvPr id="516" name="Google Shape;516;p78"/>
          <p:cNvPicPr preferRelativeResize="0"/>
          <p:nvPr/>
        </p:nvPicPr>
        <p:blipFill>
          <a:blip r:embed="rId3">
            <a:alphaModFix/>
          </a:blip>
          <a:stretch>
            <a:fillRect/>
          </a:stretch>
        </p:blipFill>
        <p:spPr>
          <a:xfrm>
            <a:off x="664000" y="2452725"/>
            <a:ext cx="3369049" cy="2303775"/>
          </a:xfrm>
          <a:prstGeom prst="rect">
            <a:avLst/>
          </a:prstGeom>
          <a:noFill/>
          <a:ln>
            <a:noFill/>
          </a:ln>
        </p:spPr>
      </p:pic>
      <p:pic>
        <p:nvPicPr>
          <p:cNvPr id="517" name="Google Shape;517;p78"/>
          <p:cNvPicPr preferRelativeResize="0"/>
          <p:nvPr/>
        </p:nvPicPr>
        <p:blipFill>
          <a:blip r:embed="rId4">
            <a:alphaModFix/>
          </a:blip>
          <a:stretch>
            <a:fillRect/>
          </a:stretch>
        </p:blipFill>
        <p:spPr>
          <a:xfrm>
            <a:off x="4665951" y="2452612"/>
            <a:ext cx="3369600" cy="2304000"/>
          </a:xfrm>
          <a:prstGeom prst="rect">
            <a:avLst/>
          </a:prstGeom>
          <a:noFill/>
          <a:ln>
            <a:noFill/>
          </a:ln>
        </p:spPr>
      </p:pic>
      <p:sp>
        <p:nvSpPr>
          <p:cNvPr id="518" name="Google Shape;518;p78"/>
          <p:cNvSpPr/>
          <p:nvPr/>
        </p:nvSpPr>
        <p:spPr>
          <a:xfrm>
            <a:off x="4033050" y="3519300"/>
            <a:ext cx="657600" cy="273900"/>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78"/>
          <p:cNvSpPr txBox="1"/>
          <p:nvPr/>
        </p:nvSpPr>
        <p:spPr>
          <a:xfrm>
            <a:off x="213050" y="891000"/>
            <a:ext cx="7822500" cy="12852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50000"/>
              </a:lnSpc>
              <a:spcBef>
                <a:spcPts val="0"/>
              </a:spcBef>
              <a:spcAft>
                <a:spcPts val="0"/>
              </a:spcAft>
              <a:buClr>
                <a:schemeClr val="dk2"/>
              </a:buClr>
              <a:buSzPts val="1300"/>
              <a:buChar char="●"/>
            </a:pPr>
            <a:r>
              <a:rPr lang="en-GB" sz="1300">
                <a:solidFill>
                  <a:schemeClr val="dk2"/>
                </a:solidFill>
              </a:rPr>
              <a:t>Reference dataset (Allen human brain atlas</a:t>
            </a:r>
            <a:r>
              <a:rPr baseline="30000" lang="en-GB" sz="1300">
                <a:solidFill>
                  <a:schemeClr val="dk2"/>
                </a:solidFill>
              </a:rPr>
              <a:t>1</a:t>
            </a:r>
            <a:r>
              <a:rPr lang="en-GB" sz="1300">
                <a:solidFill>
                  <a:schemeClr val="dk2"/>
                </a:solidFill>
              </a:rPr>
              <a:t>)</a:t>
            </a:r>
            <a:endParaRPr sz="1300">
              <a:solidFill>
                <a:schemeClr val="dk2"/>
              </a:solidFill>
            </a:endParaRPr>
          </a:p>
          <a:p>
            <a:pPr indent="-311150" lvl="0" marL="457200" marR="0" rtl="0" algn="l">
              <a:lnSpc>
                <a:spcPct val="150000"/>
              </a:lnSpc>
              <a:spcBef>
                <a:spcPts val="0"/>
              </a:spcBef>
              <a:spcAft>
                <a:spcPts val="0"/>
              </a:spcAft>
              <a:buClr>
                <a:schemeClr val="dk2"/>
              </a:buClr>
              <a:buSzPts val="1300"/>
              <a:buChar char="●"/>
            </a:pPr>
            <a:r>
              <a:rPr lang="en-GB" sz="1300">
                <a:solidFill>
                  <a:schemeClr val="dk2"/>
                </a:solidFill>
              </a:rPr>
              <a:t>Marker genes - top 10% specific genes per cell type</a:t>
            </a:r>
            <a:endParaRPr sz="1300">
              <a:solidFill>
                <a:schemeClr val="dk2"/>
              </a:solidFill>
            </a:endParaRPr>
          </a:p>
          <a:p>
            <a:pPr indent="-311150" lvl="0" marL="457200" marR="0" rtl="0" algn="l">
              <a:lnSpc>
                <a:spcPct val="150000"/>
              </a:lnSpc>
              <a:spcBef>
                <a:spcPts val="0"/>
              </a:spcBef>
              <a:spcAft>
                <a:spcPts val="0"/>
              </a:spcAft>
              <a:buClr>
                <a:schemeClr val="dk2"/>
              </a:buClr>
              <a:buSzPts val="1300"/>
              <a:buChar char="●"/>
            </a:pPr>
            <a:r>
              <a:rPr lang="en-GB" sz="1300">
                <a:solidFill>
                  <a:schemeClr val="dk2"/>
                </a:solidFill>
              </a:rPr>
              <a:t>EWCE uses markers as gene list</a:t>
            </a:r>
            <a:endParaRPr sz="1300">
              <a:solidFill>
                <a:schemeClr val="dk2"/>
              </a:solidFill>
            </a:endParaRPr>
          </a:p>
          <a:p>
            <a:pPr indent="-311150" lvl="0" marL="457200" marR="0" rtl="0" algn="l">
              <a:lnSpc>
                <a:spcPct val="150000"/>
              </a:lnSpc>
              <a:spcBef>
                <a:spcPts val="0"/>
              </a:spcBef>
              <a:spcAft>
                <a:spcPts val="0"/>
              </a:spcAft>
              <a:buClr>
                <a:schemeClr val="dk2"/>
              </a:buClr>
              <a:buSzPts val="1300"/>
              <a:buChar char="●"/>
            </a:pPr>
            <a:r>
              <a:rPr lang="en-GB" sz="1300">
                <a:solidFill>
                  <a:schemeClr val="dk2"/>
                </a:solidFill>
              </a:rPr>
              <a:t>Tests markers against background gene lists to identify cell types</a:t>
            </a:r>
            <a:endParaRPr sz="13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9"/>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a:t>Differential Gene Expression, Impacted Pathway Analysis &amp; Dirichlet Modeling</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80"/>
          <p:cNvPicPr preferRelativeResize="0"/>
          <p:nvPr/>
        </p:nvPicPr>
        <p:blipFill rotWithShape="1">
          <a:blip r:embed="rId3">
            <a:alphaModFix/>
          </a:blip>
          <a:srcRect b="0" l="8003" r="0" t="65721"/>
          <a:stretch/>
        </p:blipFill>
        <p:spPr>
          <a:xfrm>
            <a:off x="296950" y="1384075"/>
            <a:ext cx="8801075" cy="2639101"/>
          </a:xfrm>
          <a:prstGeom prst="rect">
            <a:avLst/>
          </a:prstGeom>
          <a:noFill/>
          <a:ln>
            <a:noFill/>
          </a:ln>
        </p:spPr>
      </p:pic>
      <p:cxnSp>
        <p:nvCxnSpPr>
          <p:cNvPr id="530" name="Google Shape;530;p80"/>
          <p:cNvCxnSpPr/>
          <p:nvPr/>
        </p:nvCxnSpPr>
        <p:spPr>
          <a:xfrm>
            <a:off x="601963" y="1300650"/>
            <a:ext cx="7002900" cy="0"/>
          </a:xfrm>
          <a:prstGeom prst="straightConnector1">
            <a:avLst/>
          </a:prstGeom>
          <a:noFill/>
          <a:ln cap="flat" cmpd="sng" w="76200">
            <a:solidFill>
              <a:schemeClr val="dk2"/>
            </a:solidFill>
            <a:prstDash val="solid"/>
            <a:round/>
            <a:headEnd len="med" w="med" type="none"/>
            <a:tailEnd len="med" w="med" type="triangle"/>
          </a:ln>
        </p:spPr>
      </p:cxn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8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Differential gene expression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Example Study: Multiple sclerosis ~22 samples (bulk)</a:t>
            </a:r>
            <a:endParaRPr/>
          </a:p>
        </p:txBody>
      </p:sp>
      <p:pic>
        <p:nvPicPr>
          <p:cNvPr id="93" name="Google Shape;93;p19"/>
          <p:cNvPicPr preferRelativeResize="0"/>
          <p:nvPr/>
        </p:nvPicPr>
        <p:blipFill>
          <a:blip r:embed="rId3">
            <a:alphaModFix/>
          </a:blip>
          <a:stretch>
            <a:fillRect/>
          </a:stretch>
        </p:blipFill>
        <p:spPr>
          <a:xfrm>
            <a:off x="3512025" y="1080200"/>
            <a:ext cx="5349365" cy="3820975"/>
          </a:xfrm>
          <a:prstGeom prst="rect">
            <a:avLst/>
          </a:prstGeom>
          <a:noFill/>
          <a:ln>
            <a:noFill/>
          </a:ln>
          <a:effectLst>
            <a:outerShdw blurRad="57150" rotWithShape="0" algn="bl" dir="5400000" dist="19050">
              <a:srgbClr val="000000">
                <a:alpha val="50000"/>
              </a:srgbClr>
            </a:outerShdw>
          </a:effectLst>
        </p:spPr>
      </p:pic>
      <p:grpSp>
        <p:nvGrpSpPr>
          <p:cNvPr id="94" name="Google Shape;94;p19"/>
          <p:cNvGrpSpPr/>
          <p:nvPr/>
        </p:nvGrpSpPr>
        <p:grpSpPr>
          <a:xfrm>
            <a:off x="132450" y="2980612"/>
            <a:ext cx="3331200" cy="1737950"/>
            <a:chOff x="0" y="1080200"/>
            <a:chExt cx="3331200" cy="1737950"/>
          </a:xfrm>
        </p:grpSpPr>
        <p:pic>
          <p:nvPicPr>
            <p:cNvPr descr="&lt;b&gt;Figure: Heatmap and dendrogram of gene expressivity by sample.&lt;/b&gt; Genes (rows) and samples (columns) are hierarchically clustered and reveal the number and distribution of expressed (purple) and non-expressed (yellow) genes per sample." id="95" name="Google Shape;95;p19"/>
            <p:cNvPicPr preferRelativeResize="0"/>
            <p:nvPr/>
          </p:nvPicPr>
          <p:blipFill>
            <a:blip r:embed="rId4">
              <a:alphaModFix/>
            </a:blip>
            <a:stretch>
              <a:fillRect/>
            </a:stretch>
          </p:blipFill>
          <p:spPr>
            <a:xfrm>
              <a:off x="282850" y="1080200"/>
              <a:ext cx="3048350" cy="1371750"/>
            </a:xfrm>
            <a:prstGeom prst="rect">
              <a:avLst/>
            </a:prstGeom>
            <a:noFill/>
            <a:ln>
              <a:noFill/>
            </a:ln>
          </p:spPr>
        </p:pic>
        <p:sp>
          <p:nvSpPr>
            <p:cNvPr id="96" name="Google Shape;96;p19"/>
            <p:cNvSpPr txBox="1"/>
            <p:nvPr/>
          </p:nvSpPr>
          <p:spPr>
            <a:xfrm>
              <a:off x="1329125" y="2417950"/>
              <a:ext cx="95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Samples</a:t>
              </a:r>
              <a:endParaRPr/>
            </a:p>
          </p:txBody>
        </p:sp>
        <p:sp>
          <p:nvSpPr>
            <p:cNvPr id="97" name="Google Shape;97;p19"/>
            <p:cNvSpPr txBox="1"/>
            <p:nvPr/>
          </p:nvSpPr>
          <p:spPr>
            <a:xfrm rot="-5400000">
              <a:off x="-277800" y="1605050"/>
              <a:ext cx="95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Genes</a:t>
              </a:r>
              <a:endParaRPr/>
            </a:p>
          </p:txBody>
        </p:sp>
      </p:grpSp>
      <p:pic>
        <p:nvPicPr>
          <p:cNvPr id="98" name="Google Shape;98;p19"/>
          <p:cNvPicPr preferRelativeResize="0"/>
          <p:nvPr/>
        </p:nvPicPr>
        <p:blipFill>
          <a:blip r:embed="rId5">
            <a:alphaModFix/>
          </a:blip>
          <a:stretch>
            <a:fillRect/>
          </a:stretch>
        </p:blipFill>
        <p:spPr>
          <a:xfrm>
            <a:off x="812625" y="1166000"/>
            <a:ext cx="2323200" cy="15473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2"/>
          <p:cNvSpPr txBox="1"/>
          <p:nvPr>
            <p:ph type="title"/>
          </p:nvPr>
        </p:nvSpPr>
        <p:spPr>
          <a:xfrm>
            <a:off x="240900" y="3355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DGE - The What &amp; Why</a:t>
            </a:r>
            <a:endParaRPr/>
          </a:p>
        </p:txBody>
      </p:sp>
      <p:sp>
        <p:nvSpPr>
          <p:cNvPr id="541" name="Google Shape;541;p82"/>
          <p:cNvSpPr txBox="1"/>
          <p:nvPr>
            <p:ph idx="4294967295" type="subTitle"/>
          </p:nvPr>
        </p:nvSpPr>
        <p:spPr>
          <a:xfrm>
            <a:off x="311700" y="4774325"/>
            <a:ext cx="8520600" cy="312300"/>
          </a:xfrm>
          <a:prstGeom prst="rect">
            <a:avLst/>
          </a:prstGeom>
        </p:spPr>
        <p:txBody>
          <a:bodyPr anchorCtr="0" anchor="t" bIns="91425" lIns="91425" spcFirstLastPara="1" rIns="91425" wrap="square" tIns="91425">
            <a:normAutofit/>
          </a:bodyPr>
          <a:lstStyle/>
          <a:p>
            <a:pPr indent="-279400" lvl="0" marL="457200" marR="0" rtl="0" algn="l">
              <a:lnSpc>
                <a:spcPct val="115000"/>
              </a:lnSpc>
              <a:spcBef>
                <a:spcPts val="0"/>
              </a:spcBef>
              <a:spcAft>
                <a:spcPts val="0"/>
              </a:spcAft>
              <a:buSzPts val="800"/>
              <a:buAutoNum type="arabicPeriod"/>
            </a:pPr>
            <a:r>
              <a:rPr lang="en-GB" sz="800"/>
              <a:t>Signor, Sarah A.; Nuzhdin, Sergey V. (2018). The Evolution of Gene Expression in cis and trans. Trends in Genetics, (), S0168952518300623–. doi:10.1016/j.tig.2018.03.007</a:t>
            </a:r>
            <a:endParaRPr sz="800"/>
          </a:p>
        </p:txBody>
      </p:sp>
      <p:pic>
        <p:nvPicPr>
          <p:cNvPr id="542" name="Google Shape;542;p82"/>
          <p:cNvPicPr preferRelativeResize="0"/>
          <p:nvPr/>
        </p:nvPicPr>
        <p:blipFill>
          <a:blip r:embed="rId3">
            <a:alphaModFix/>
          </a:blip>
          <a:stretch>
            <a:fillRect/>
          </a:stretch>
        </p:blipFill>
        <p:spPr>
          <a:xfrm>
            <a:off x="4841775" y="1742300"/>
            <a:ext cx="2219775" cy="1769600"/>
          </a:xfrm>
          <a:prstGeom prst="rect">
            <a:avLst/>
          </a:prstGeom>
          <a:noFill/>
          <a:ln>
            <a:noFill/>
          </a:ln>
        </p:spPr>
      </p:pic>
      <p:grpSp>
        <p:nvGrpSpPr>
          <p:cNvPr id="543" name="Google Shape;543;p82"/>
          <p:cNvGrpSpPr/>
          <p:nvPr/>
        </p:nvGrpSpPr>
        <p:grpSpPr>
          <a:xfrm>
            <a:off x="1255925" y="1718800"/>
            <a:ext cx="2386999" cy="1882225"/>
            <a:chOff x="402600" y="1601350"/>
            <a:chExt cx="2386999" cy="1882225"/>
          </a:xfrm>
        </p:grpSpPr>
        <p:pic>
          <p:nvPicPr>
            <p:cNvPr id="544" name="Google Shape;544;p82"/>
            <p:cNvPicPr preferRelativeResize="0"/>
            <p:nvPr/>
          </p:nvPicPr>
          <p:blipFill rotWithShape="1">
            <a:blip r:embed="rId4">
              <a:alphaModFix/>
            </a:blip>
            <a:srcRect b="0" l="3405" r="74337" t="0"/>
            <a:stretch/>
          </p:blipFill>
          <p:spPr>
            <a:xfrm>
              <a:off x="402600" y="1601350"/>
              <a:ext cx="1185749" cy="1882225"/>
            </a:xfrm>
            <a:prstGeom prst="rect">
              <a:avLst/>
            </a:prstGeom>
            <a:noFill/>
            <a:ln>
              <a:noFill/>
            </a:ln>
          </p:spPr>
        </p:pic>
        <p:pic>
          <p:nvPicPr>
            <p:cNvPr id="545" name="Google Shape;545;p82"/>
            <p:cNvPicPr preferRelativeResize="0"/>
            <p:nvPr/>
          </p:nvPicPr>
          <p:blipFill>
            <a:blip r:embed="rId5">
              <a:alphaModFix/>
            </a:blip>
            <a:stretch>
              <a:fillRect/>
            </a:stretch>
          </p:blipFill>
          <p:spPr>
            <a:xfrm>
              <a:off x="1698075" y="1601350"/>
              <a:ext cx="1091524" cy="1427375"/>
            </a:xfrm>
            <a:prstGeom prst="rect">
              <a:avLst/>
            </a:prstGeom>
            <a:noFill/>
            <a:ln>
              <a:noFill/>
            </a:ln>
          </p:spPr>
        </p:pic>
      </p:grpSp>
      <p:cxnSp>
        <p:nvCxnSpPr>
          <p:cNvPr id="546" name="Google Shape;546;p82"/>
          <p:cNvCxnSpPr/>
          <p:nvPr/>
        </p:nvCxnSpPr>
        <p:spPr>
          <a:xfrm>
            <a:off x="4196225" y="1542275"/>
            <a:ext cx="0" cy="2262600"/>
          </a:xfrm>
          <a:prstGeom prst="straightConnector1">
            <a:avLst/>
          </a:prstGeom>
          <a:noFill/>
          <a:ln cap="flat" cmpd="sng" w="9525">
            <a:solidFill>
              <a:srgbClr val="9E9E9E"/>
            </a:solidFill>
            <a:prstDash val="solid"/>
            <a:round/>
            <a:headEnd len="med" w="med" type="none"/>
            <a:tailEnd len="med" w="med" type="none"/>
          </a:ln>
        </p:spPr>
      </p:cxnSp>
      <p:sp>
        <p:nvSpPr>
          <p:cNvPr id="547" name="Google Shape;547;p82"/>
          <p:cNvSpPr/>
          <p:nvPr/>
        </p:nvSpPr>
        <p:spPr>
          <a:xfrm>
            <a:off x="5307900" y="2635328"/>
            <a:ext cx="837600" cy="841800"/>
          </a:xfrm>
          <a:prstGeom prst="ellipse">
            <a:avLst/>
          </a:prstGeom>
          <a:noFill/>
          <a:ln cap="flat" cmpd="sng" w="952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82"/>
          <p:cNvSpPr/>
          <p:nvPr/>
        </p:nvSpPr>
        <p:spPr>
          <a:xfrm>
            <a:off x="5409675" y="1955775"/>
            <a:ext cx="608700" cy="615900"/>
          </a:xfrm>
          <a:prstGeom prst="ellipse">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83"/>
          <p:cNvSpPr txBox="1"/>
          <p:nvPr>
            <p:ph type="title"/>
          </p:nvPr>
        </p:nvSpPr>
        <p:spPr>
          <a:xfrm>
            <a:off x="240900" y="3355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DGE - Single Cell vs Bulk</a:t>
            </a:r>
            <a:endParaRPr/>
          </a:p>
        </p:txBody>
      </p:sp>
      <p:sp>
        <p:nvSpPr>
          <p:cNvPr id="554" name="Google Shape;554;p83"/>
          <p:cNvSpPr txBox="1"/>
          <p:nvPr>
            <p:ph idx="4294967295" type="body"/>
          </p:nvPr>
        </p:nvSpPr>
        <p:spPr>
          <a:xfrm>
            <a:off x="311700" y="1389600"/>
            <a:ext cx="6795300" cy="3179400"/>
          </a:xfrm>
          <a:prstGeom prst="rect">
            <a:avLst/>
          </a:prstGeom>
        </p:spPr>
        <p:txBody>
          <a:bodyPr anchorCtr="0" anchor="t" bIns="91425" lIns="91425" spcFirstLastPara="1" rIns="91425" wrap="square" tIns="91425">
            <a:normAutofit fontScale="77500" lnSpcReduction="20000"/>
          </a:bodyPr>
          <a:lstStyle/>
          <a:p>
            <a:pPr indent="-312261" lvl="0" marL="457200" rtl="0" algn="l">
              <a:lnSpc>
                <a:spcPct val="150000"/>
              </a:lnSpc>
              <a:spcBef>
                <a:spcPts val="0"/>
              </a:spcBef>
              <a:spcAft>
                <a:spcPts val="0"/>
              </a:spcAft>
              <a:buSzPct val="100000"/>
              <a:buChar char="●"/>
            </a:pPr>
            <a:r>
              <a:rPr lang="en-GB" sz="1700"/>
              <a:t>Bulk - Changes in mRNA confounded by:</a:t>
            </a:r>
            <a:endParaRPr sz="1700"/>
          </a:p>
          <a:p>
            <a:pPr indent="-312261" lvl="1" marL="914400" rtl="0" algn="l">
              <a:lnSpc>
                <a:spcPct val="150000"/>
              </a:lnSpc>
              <a:spcBef>
                <a:spcPts val="0"/>
              </a:spcBef>
              <a:spcAft>
                <a:spcPts val="0"/>
              </a:spcAft>
              <a:buSzPct val="100000"/>
              <a:buChar char="○"/>
            </a:pPr>
            <a:r>
              <a:rPr lang="en-GB" sz="1700"/>
              <a:t>Different responses across cell types</a:t>
            </a:r>
            <a:endParaRPr sz="1700"/>
          </a:p>
          <a:p>
            <a:pPr indent="-312261" lvl="1" marL="914400" rtl="0" algn="l">
              <a:lnSpc>
                <a:spcPct val="150000"/>
              </a:lnSpc>
              <a:spcBef>
                <a:spcPts val="0"/>
              </a:spcBef>
              <a:spcAft>
                <a:spcPts val="0"/>
              </a:spcAft>
              <a:buSzPct val="100000"/>
              <a:buChar char="○"/>
            </a:pPr>
            <a:r>
              <a:rPr lang="en-GB" sz="1700"/>
              <a:t>Different cell type compositions</a:t>
            </a:r>
            <a:r>
              <a:rPr baseline="30000" lang="en-GB" sz="1700"/>
              <a:t>1</a:t>
            </a:r>
            <a:endParaRPr baseline="30000" sz="1700"/>
          </a:p>
          <a:p>
            <a:pPr indent="0" lvl="0" marL="914400" rtl="0" algn="l">
              <a:spcBef>
                <a:spcPts val="1200"/>
              </a:spcBef>
              <a:spcAft>
                <a:spcPts val="0"/>
              </a:spcAft>
              <a:buNone/>
            </a:pPr>
            <a:r>
              <a:t/>
            </a:r>
            <a:endParaRPr sz="1299"/>
          </a:p>
          <a:p>
            <a:pPr indent="-312261" lvl="0" marL="457200" rtl="0" algn="l">
              <a:lnSpc>
                <a:spcPct val="150000"/>
              </a:lnSpc>
              <a:spcBef>
                <a:spcPts val="1200"/>
              </a:spcBef>
              <a:spcAft>
                <a:spcPts val="0"/>
              </a:spcAft>
              <a:buSzPct val="100000"/>
              <a:buChar char="●"/>
            </a:pPr>
            <a:r>
              <a:rPr lang="en-GB" sz="1700"/>
              <a:t>Single-cell:</a:t>
            </a:r>
            <a:endParaRPr sz="1700"/>
          </a:p>
          <a:p>
            <a:pPr indent="-312261" lvl="1" marL="914400" rtl="0" algn="l">
              <a:lnSpc>
                <a:spcPct val="150000"/>
              </a:lnSpc>
              <a:spcBef>
                <a:spcPts val="0"/>
              </a:spcBef>
              <a:spcAft>
                <a:spcPts val="0"/>
              </a:spcAft>
              <a:buSzPct val="100000"/>
              <a:buChar char="○"/>
            </a:pPr>
            <a:r>
              <a:rPr lang="en-GB" sz="1700"/>
              <a:t>Sparsity</a:t>
            </a:r>
            <a:endParaRPr sz="1700"/>
          </a:p>
          <a:p>
            <a:pPr indent="-312261" lvl="1" marL="914400" rtl="0" algn="l">
              <a:lnSpc>
                <a:spcPct val="150000"/>
              </a:lnSpc>
              <a:spcBef>
                <a:spcPts val="0"/>
              </a:spcBef>
              <a:spcAft>
                <a:spcPts val="0"/>
              </a:spcAft>
              <a:buSzPct val="100000"/>
              <a:buChar char="○"/>
            </a:pPr>
            <a:r>
              <a:rPr lang="en-GB" sz="1700"/>
              <a:t>I</a:t>
            </a:r>
            <a:r>
              <a:rPr lang="en-GB" sz="1700"/>
              <a:t>ntra-individual variance </a:t>
            </a:r>
            <a:endParaRPr sz="1700"/>
          </a:p>
          <a:p>
            <a:pPr indent="-312261" lvl="1" marL="914400" rtl="0" algn="l">
              <a:lnSpc>
                <a:spcPct val="150000"/>
              </a:lnSpc>
              <a:spcBef>
                <a:spcPts val="0"/>
              </a:spcBef>
              <a:spcAft>
                <a:spcPts val="0"/>
              </a:spcAft>
              <a:buSzPct val="100000"/>
              <a:buChar char="○"/>
            </a:pPr>
            <a:r>
              <a:rPr lang="en-GB" sz="1700"/>
              <a:t>Inter-individual variance</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sp>
        <p:nvSpPr>
          <p:cNvPr id="555" name="Google Shape;555;p83"/>
          <p:cNvSpPr txBox="1"/>
          <p:nvPr>
            <p:ph idx="4294967295" type="subTitle"/>
          </p:nvPr>
        </p:nvSpPr>
        <p:spPr>
          <a:xfrm>
            <a:off x="311700" y="4774325"/>
            <a:ext cx="8520600" cy="312300"/>
          </a:xfrm>
          <a:prstGeom prst="rect">
            <a:avLst/>
          </a:prstGeom>
        </p:spPr>
        <p:txBody>
          <a:bodyPr anchorCtr="0" anchor="t" bIns="91425" lIns="91425" spcFirstLastPara="1" rIns="91425" wrap="square" tIns="91425">
            <a:normAutofit fontScale="92500"/>
          </a:bodyPr>
          <a:lstStyle/>
          <a:p>
            <a:pPr indent="-275590" lvl="0" marL="457200" rtl="0" algn="l">
              <a:spcBef>
                <a:spcPts val="0"/>
              </a:spcBef>
              <a:spcAft>
                <a:spcPts val="0"/>
              </a:spcAft>
              <a:buSzPct val="100000"/>
              <a:buAutoNum type="arabicPeriod"/>
            </a:pPr>
            <a:r>
              <a:rPr lang="en-GB" sz="800"/>
              <a:t>Squair, J.W., Gautier, M., Kathe, C. et al. Confronting false discoveries in single-cell differential expression. Nat Commun 12, 5692 (2021). https://doi.org/10.1038/s41467-021-25960-2</a:t>
            </a:r>
            <a:endParaRPr sz="8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84"/>
          <p:cNvSpPr txBox="1"/>
          <p:nvPr>
            <p:ph type="title"/>
          </p:nvPr>
        </p:nvSpPr>
        <p:spPr>
          <a:xfrm>
            <a:off x="240900" y="3355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DGE - Approach</a:t>
            </a:r>
            <a:endParaRPr/>
          </a:p>
        </p:txBody>
      </p:sp>
      <p:sp>
        <p:nvSpPr>
          <p:cNvPr id="561" name="Google Shape;561;p84"/>
          <p:cNvSpPr txBox="1"/>
          <p:nvPr>
            <p:ph idx="4294967295" type="body"/>
          </p:nvPr>
        </p:nvSpPr>
        <p:spPr>
          <a:xfrm>
            <a:off x="311700" y="1389600"/>
            <a:ext cx="4634100" cy="3179400"/>
          </a:xfrm>
          <a:prstGeom prst="rect">
            <a:avLst/>
          </a:prstGeom>
        </p:spPr>
        <p:txBody>
          <a:bodyPr anchorCtr="0" anchor="t" bIns="91425" lIns="91425" spcFirstLastPara="1" rIns="91425" wrap="square" tIns="91425">
            <a:normAutofit lnSpcReduction="20000"/>
          </a:bodyPr>
          <a:lstStyle/>
          <a:p>
            <a:pPr indent="-336550" lvl="0" marL="457200" rtl="0" algn="l">
              <a:spcBef>
                <a:spcPts val="0"/>
              </a:spcBef>
              <a:spcAft>
                <a:spcPts val="0"/>
              </a:spcAft>
              <a:buSzPts val="1700"/>
              <a:buChar char="●"/>
            </a:pPr>
            <a:r>
              <a:rPr lang="en-GB" sz="1700"/>
              <a:t>Potential confounds</a:t>
            </a:r>
            <a:r>
              <a:rPr baseline="30000" lang="en-GB" sz="1700"/>
              <a:t>1</a:t>
            </a:r>
            <a:r>
              <a:rPr lang="en-GB" sz="1700"/>
              <a:t>: </a:t>
            </a:r>
            <a:endParaRPr sz="1700"/>
          </a:p>
          <a:p>
            <a:pPr indent="-336550" lvl="1" marL="914400" rtl="0" algn="l">
              <a:spcBef>
                <a:spcPts val="0"/>
              </a:spcBef>
              <a:spcAft>
                <a:spcPts val="0"/>
              </a:spcAft>
              <a:buSzPts val="1700"/>
              <a:buChar char="○"/>
            </a:pPr>
            <a:r>
              <a:rPr lang="en-GB" sz="1700"/>
              <a:t>Use measured data (raw counts)</a:t>
            </a:r>
            <a:endParaRPr sz="1700"/>
          </a:p>
          <a:p>
            <a:pPr indent="-336550" lvl="1" marL="914400" rtl="0" algn="l">
              <a:spcBef>
                <a:spcPts val="0"/>
              </a:spcBef>
              <a:spcAft>
                <a:spcPts val="0"/>
              </a:spcAft>
              <a:buSzPts val="1700"/>
              <a:buChar char="○"/>
            </a:pPr>
            <a:r>
              <a:rPr lang="en-GB" sz="1700"/>
              <a:t>Include technical covariates</a:t>
            </a:r>
            <a:endParaRPr sz="1700"/>
          </a:p>
          <a:p>
            <a:pPr indent="-336550" lvl="1" marL="914400" rtl="0" algn="l">
              <a:spcBef>
                <a:spcPts val="0"/>
              </a:spcBef>
              <a:spcAft>
                <a:spcPts val="0"/>
              </a:spcAft>
              <a:buSzPts val="1700"/>
              <a:buChar char="○"/>
            </a:pPr>
            <a:r>
              <a:rPr lang="en-GB" sz="1700"/>
              <a:t>Remove lowly expressed genes          (1 count in 10% of cells)</a:t>
            </a:r>
            <a:endParaRPr sz="1700"/>
          </a:p>
          <a:p>
            <a:pPr indent="-336550" lvl="1" marL="914400" rtl="0" algn="l">
              <a:spcBef>
                <a:spcPts val="0"/>
              </a:spcBef>
              <a:spcAft>
                <a:spcPts val="0"/>
              </a:spcAft>
              <a:buSzPts val="1700"/>
              <a:buChar char="○"/>
            </a:pPr>
            <a:r>
              <a:rPr lang="en-GB" sz="1700"/>
              <a:t>Correct for multiple testing</a:t>
            </a:r>
            <a:endParaRPr sz="1700"/>
          </a:p>
          <a:p>
            <a:pPr indent="0" lvl="0" marL="914400" rtl="0" algn="l">
              <a:spcBef>
                <a:spcPts val="1200"/>
              </a:spcBef>
              <a:spcAft>
                <a:spcPts val="0"/>
              </a:spcAft>
              <a:buNone/>
            </a:pPr>
            <a:r>
              <a:t/>
            </a:r>
            <a:endParaRPr sz="1700"/>
          </a:p>
          <a:p>
            <a:pPr indent="-336550" lvl="0" marL="457200" rtl="0" algn="l">
              <a:spcBef>
                <a:spcPts val="1200"/>
              </a:spcBef>
              <a:spcAft>
                <a:spcPts val="0"/>
              </a:spcAft>
              <a:buClr>
                <a:schemeClr val="lt1"/>
              </a:buClr>
              <a:buSzPts val="1700"/>
              <a:buChar char="●"/>
            </a:pPr>
            <a:r>
              <a:rPr lang="en-GB" sz="1700">
                <a:solidFill>
                  <a:schemeClr val="lt1"/>
                </a:solidFill>
              </a:rPr>
              <a:t>Different approaches: </a:t>
            </a:r>
            <a:endParaRPr sz="1700">
              <a:solidFill>
                <a:schemeClr val="lt1"/>
              </a:solidFill>
            </a:endParaRPr>
          </a:p>
          <a:p>
            <a:pPr indent="-336550" lvl="1" marL="914400" rtl="0" algn="l">
              <a:spcBef>
                <a:spcPts val="0"/>
              </a:spcBef>
              <a:spcAft>
                <a:spcPts val="0"/>
              </a:spcAft>
              <a:buClr>
                <a:schemeClr val="lt1"/>
              </a:buClr>
              <a:buSzPts val="1700"/>
              <a:buChar char="○"/>
            </a:pPr>
            <a:r>
              <a:rPr lang="en-GB" sz="1700">
                <a:solidFill>
                  <a:schemeClr val="lt1"/>
                </a:solidFill>
              </a:rPr>
              <a:t>MAST</a:t>
            </a:r>
            <a:endParaRPr sz="1700">
              <a:solidFill>
                <a:schemeClr val="lt1"/>
              </a:solidFill>
            </a:endParaRPr>
          </a:p>
          <a:p>
            <a:pPr indent="-336550" lvl="1" marL="914400" rtl="0" algn="l">
              <a:spcBef>
                <a:spcPts val="0"/>
              </a:spcBef>
              <a:spcAft>
                <a:spcPts val="0"/>
              </a:spcAft>
              <a:buClr>
                <a:schemeClr val="lt1"/>
              </a:buClr>
              <a:buSzPts val="1700"/>
              <a:buChar char="○"/>
            </a:pPr>
            <a:r>
              <a:rPr lang="en-GB" sz="1700">
                <a:solidFill>
                  <a:schemeClr val="lt1"/>
                </a:solidFill>
              </a:rPr>
              <a:t>Pseudobulk</a:t>
            </a:r>
            <a:endParaRPr sz="1700">
              <a:solidFill>
                <a:schemeClr val="lt1"/>
              </a:solidFill>
            </a:endParaRPr>
          </a:p>
        </p:txBody>
      </p:sp>
      <p:sp>
        <p:nvSpPr>
          <p:cNvPr id="562" name="Google Shape;562;p84"/>
          <p:cNvSpPr txBox="1"/>
          <p:nvPr>
            <p:ph idx="4294967295" type="subTitle"/>
          </p:nvPr>
        </p:nvSpPr>
        <p:spPr>
          <a:xfrm>
            <a:off x="311700" y="4774325"/>
            <a:ext cx="8520600" cy="312300"/>
          </a:xfrm>
          <a:prstGeom prst="rect">
            <a:avLst/>
          </a:prstGeom>
        </p:spPr>
        <p:txBody>
          <a:bodyPr anchorCtr="0" anchor="t" bIns="91425" lIns="91425" spcFirstLastPara="1" rIns="91425" wrap="square" tIns="91425">
            <a:normAutofit/>
          </a:bodyPr>
          <a:lstStyle/>
          <a:p>
            <a:pPr indent="-279400" lvl="0" marL="457200" rtl="0" algn="l">
              <a:spcBef>
                <a:spcPts val="0"/>
              </a:spcBef>
              <a:spcAft>
                <a:spcPts val="0"/>
              </a:spcAft>
              <a:buSzPts val="800"/>
              <a:buAutoNum type="arabicPeriod"/>
            </a:pPr>
            <a:r>
              <a:rPr lang="en-GB" sz="800"/>
              <a:t>Current best practices in single-cell RNA-seq analysis: a tutorial Malte D Luecken, Fabian J Theis Mol Syst Biol. (2019) 15: e8746https://doi.org/10.15252/msb.20188746</a:t>
            </a:r>
            <a:endParaRPr sz="8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5"/>
          <p:cNvSpPr txBox="1"/>
          <p:nvPr>
            <p:ph type="title"/>
          </p:nvPr>
        </p:nvSpPr>
        <p:spPr>
          <a:xfrm>
            <a:off x="240900" y="3355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DGE - Approach</a:t>
            </a:r>
            <a:endParaRPr/>
          </a:p>
        </p:txBody>
      </p:sp>
      <p:sp>
        <p:nvSpPr>
          <p:cNvPr id="568" name="Google Shape;568;p85"/>
          <p:cNvSpPr txBox="1"/>
          <p:nvPr>
            <p:ph idx="4294967295" type="body"/>
          </p:nvPr>
        </p:nvSpPr>
        <p:spPr>
          <a:xfrm>
            <a:off x="311700" y="1389600"/>
            <a:ext cx="4634100" cy="3179400"/>
          </a:xfrm>
          <a:prstGeom prst="rect">
            <a:avLst/>
          </a:prstGeom>
        </p:spPr>
        <p:txBody>
          <a:bodyPr anchorCtr="0" anchor="t" bIns="91425" lIns="91425" spcFirstLastPara="1" rIns="91425" wrap="square" tIns="91425">
            <a:normAutofit lnSpcReduction="20000"/>
          </a:bodyPr>
          <a:lstStyle/>
          <a:p>
            <a:pPr indent="-336550" lvl="0" marL="457200" rtl="0" algn="l">
              <a:spcBef>
                <a:spcPts val="0"/>
              </a:spcBef>
              <a:spcAft>
                <a:spcPts val="0"/>
              </a:spcAft>
              <a:buSzPts val="1700"/>
              <a:buChar char="●"/>
            </a:pPr>
            <a:r>
              <a:rPr lang="en-GB" sz="1700"/>
              <a:t>Potential confounds</a:t>
            </a:r>
            <a:r>
              <a:rPr baseline="30000" lang="en-GB" sz="1700"/>
              <a:t>1</a:t>
            </a:r>
            <a:r>
              <a:rPr lang="en-GB" sz="1700"/>
              <a:t>: </a:t>
            </a:r>
            <a:endParaRPr sz="1700"/>
          </a:p>
          <a:p>
            <a:pPr indent="-336550" lvl="1" marL="914400" rtl="0" algn="l">
              <a:spcBef>
                <a:spcPts val="0"/>
              </a:spcBef>
              <a:spcAft>
                <a:spcPts val="0"/>
              </a:spcAft>
              <a:buSzPts val="1700"/>
              <a:buChar char="○"/>
            </a:pPr>
            <a:r>
              <a:rPr lang="en-GB" sz="1700"/>
              <a:t>Use measured data (raw counts) </a:t>
            </a:r>
            <a:endParaRPr sz="1700"/>
          </a:p>
          <a:p>
            <a:pPr indent="-336550" lvl="1" marL="914400" rtl="0" algn="l">
              <a:spcBef>
                <a:spcPts val="0"/>
              </a:spcBef>
              <a:spcAft>
                <a:spcPts val="0"/>
              </a:spcAft>
              <a:buSzPts val="1700"/>
              <a:buChar char="○"/>
            </a:pPr>
            <a:r>
              <a:rPr lang="en-GB" sz="1700"/>
              <a:t>Include technical covariates</a:t>
            </a:r>
            <a:endParaRPr sz="1700"/>
          </a:p>
          <a:p>
            <a:pPr indent="-336550" lvl="1" marL="914400" rtl="0" algn="l">
              <a:spcBef>
                <a:spcPts val="0"/>
              </a:spcBef>
              <a:spcAft>
                <a:spcPts val="0"/>
              </a:spcAft>
              <a:buSzPts val="1700"/>
              <a:buChar char="○"/>
            </a:pPr>
            <a:r>
              <a:rPr lang="en-GB" sz="1700"/>
              <a:t>Remove lowly expressed genes          (1 count in 10% of cells)</a:t>
            </a:r>
            <a:endParaRPr sz="1700"/>
          </a:p>
          <a:p>
            <a:pPr indent="-336550" lvl="1" marL="914400" rtl="0" algn="l">
              <a:spcBef>
                <a:spcPts val="0"/>
              </a:spcBef>
              <a:spcAft>
                <a:spcPts val="0"/>
              </a:spcAft>
              <a:buSzPts val="1700"/>
              <a:buChar char="○"/>
            </a:pPr>
            <a:r>
              <a:rPr lang="en-GB" sz="1700"/>
              <a:t>Correct for multiple testing</a:t>
            </a:r>
            <a:endParaRPr sz="1700"/>
          </a:p>
          <a:p>
            <a:pPr indent="0" lvl="0" marL="914400" rtl="0" algn="l">
              <a:spcBef>
                <a:spcPts val="1200"/>
              </a:spcBef>
              <a:spcAft>
                <a:spcPts val="0"/>
              </a:spcAft>
              <a:buNone/>
            </a:pPr>
            <a:r>
              <a:t/>
            </a:r>
            <a:endParaRPr sz="1700"/>
          </a:p>
          <a:p>
            <a:pPr indent="-336550" lvl="0" marL="457200" marR="0" rtl="0" algn="l">
              <a:lnSpc>
                <a:spcPct val="115000"/>
              </a:lnSpc>
              <a:spcBef>
                <a:spcPts val="1200"/>
              </a:spcBef>
              <a:spcAft>
                <a:spcPts val="0"/>
              </a:spcAft>
              <a:buSzPts val="1700"/>
              <a:buChar char="●"/>
            </a:pPr>
            <a:r>
              <a:rPr lang="en-GB" sz="1700"/>
              <a:t>Different approaches: </a:t>
            </a:r>
            <a:endParaRPr sz="1700"/>
          </a:p>
          <a:p>
            <a:pPr indent="-336550" lvl="1" marL="914400" marR="0" rtl="0" algn="l">
              <a:lnSpc>
                <a:spcPct val="115000"/>
              </a:lnSpc>
              <a:spcBef>
                <a:spcPts val="0"/>
              </a:spcBef>
              <a:spcAft>
                <a:spcPts val="0"/>
              </a:spcAft>
              <a:buSzPts val="1700"/>
              <a:buChar char="○"/>
            </a:pPr>
            <a:r>
              <a:rPr lang="en-GB" sz="1700"/>
              <a:t>MAST - two-part GLM </a:t>
            </a:r>
            <a:endParaRPr sz="1050"/>
          </a:p>
          <a:p>
            <a:pPr indent="-336550" lvl="1" marL="914400" marR="0" rtl="0" algn="l">
              <a:lnSpc>
                <a:spcPct val="115000"/>
              </a:lnSpc>
              <a:spcBef>
                <a:spcPts val="0"/>
              </a:spcBef>
              <a:spcAft>
                <a:spcPts val="0"/>
              </a:spcAft>
              <a:buSzPts val="1700"/>
              <a:buChar char="○"/>
            </a:pPr>
            <a:r>
              <a:rPr lang="en-GB" sz="1700"/>
              <a:t>Pseudobulk - GLM (EdgeR LRT)</a:t>
            </a:r>
            <a:endParaRPr sz="1700">
              <a:solidFill>
                <a:schemeClr val="lt1"/>
              </a:solidFill>
            </a:endParaRPr>
          </a:p>
        </p:txBody>
      </p:sp>
      <p:sp>
        <p:nvSpPr>
          <p:cNvPr id="569" name="Google Shape;569;p85"/>
          <p:cNvSpPr txBox="1"/>
          <p:nvPr>
            <p:ph idx="4294967295" type="subTitle"/>
          </p:nvPr>
        </p:nvSpPr>
        <p:spPr>
          <a:xfrm>
            <a:off x="311700" y="4774325"/>
            <a:ext cx="8520600" cy="312300"/>
          </a:xfrm>
          <a:prstGeom prst="rect">
            <a:avLst/>
          </a:prstGeom>
        </p:spPr>
        <p:txBody>
          <a:bodyPr anchorCtr="0" anchor="t" bIns="91425" lIns="91425" spcFirstLastPara="1" rIns="91425" wrap="square" tIns="91425">
            <a:normAutofit/>
          </a:bodyPr>
          <a:lstStyle/>
          <a:p>
            <a:pPr indent="-279400" lvl="0" marL="457200" rtl="0" algn="l">
              <a:spcBef>
                <a:spcPts val="0"/>
              </a:spcBef>
              <a:spcAft>
                <a:spcPts val="0"/>
              </a:spcAft>
              <a:buSzPts val="800"/>
              <a:buAutoNum type="arabicPeriod"/>
            </a:pPr>
            <a:r>
              <a:rPr lang="en-GB" sz="800"/>
              <a:t>Current best practices in single-cell RNA-seq analysis: a tutorial Malte D Luecken, Fabian J Theis Mol Syst Biol. (2019) 15: e8746https://doi.org/10.15252/msb.20188746</a:t>
            </a:r>
            <a:endParaRPr sz="8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86"/>
          <p:cNvPicPr preferRelativeResize="0"/>
          <p:nvPr/>
        </p:nvPicPr>
        <p:blipFill>
          <a:blip r:embed="rId3">
            <a:alphaModFix/>
          </a:blip>
          <a:stretch>
            <a:fillRect/>
          </a:stretch>
        </p:blipFill>
        <p:spPr>
          <a:xfrm>
            <a:off x="4796250" y="1317900"/>
            <a:ext cx="3995376" cy="3196301"/>
          </a:xfrm>
          <a:prstGeom prst="rect">
            <a:avLst/>
          </a:prstGeom>
          <a:noFill/>
          <a:ln>
            <a:noFill/>
          </a:ln>
        </p:spPr>
      </p:pic>
      <p:sp>
        <p:nvSpPr>
          <p:cNvPr id="575" name="Google Shape;575;p86"/>
          <p:cNvSpPr txBox="1"/>
          <p:nvPr>
            <p:ph type="title"/>
          </p:nvPr>
        </p:nvSpPr>
        <p:spPr>
          <a:xfrm>
            <a:off x="240900" y="3355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DGE - scFlow Results</a:t>
            </a:r>
            <a:endParaRPr/>
          </a:p>
        </p:txBody>
      </p:sp>
      <p:pic>
        <p:nvPicPr>
          <p:cNvPr id="576" name="Google Shape;576;p86"/>
          <p:cNvPicPr preferRelativeResize="0"/>
          <p:nvPr/>
        </p:nvPicPr>
        <p:blipFill>
          <a:blip r:embed="rId4">
            <a:alphaModFix/>
          </a:blip>
          <a:stretch>
            <a:fillRect/>
          </a:stretch>
        </p:blipFill>
        <p:spPr>
          <a:xfrm>
            <a:off x="720526" y="1764050"/>
            <a:ext cx="3369600" cy="2304000"/>
          </a:xfrm>
          <a:prstGeom prst="rect">
            <a:avLst/>
          </a:prstGeom>
          <a:noFill/>
          <a:ln>
            <a:noFill/>
          </a:ln>
        </p:spPr>
      </p:pic>
      <p:sp>
        <p:nvSpPr>
          <p:cNvPr id="577" name="Google Shape;577;p86"/>
          <p:cNvSpPr/>
          <p:nvPr/>
        </p:nvSpPr>
        <p:spPr>
          <a:xfrm>
            <a:off x="3544250" y="2348275"/>
            <a:ext cx="435900" cy="529500"/>
          </a:xfrm>
          <a:prstGeom prst="ellipse">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86"/>
          <p:cNvSpPr/>
          <p:nvPr/>
        </p:nvSpPr>
        <p:spPr>
          <a:xfrm>
            <a:off x="4033050" y="2452500"/>
            <a:ext cx="657600" cy="273900"/>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Impacted Pathway Analysis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8"/>
          <p:cNvSpPr txBox="1"/>
          <p:nvPr>
            <p:ph type="title"/>
          </p:nvPr>
        </p:nvSpPr>
        <p:spPr>
          <a:xfrm>
            <a:off x="398050" y="1176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Impacted Pathway Analysis</a:t>
            </a:r>
            <a:endParaRPr/>
          </a:p>
        </p:txBody>
      </p:sp>
      <p:sp>
        <p:nvSpPr>
          <p:cNvPr id="589" name="Google Shape;589;p88"/>
          <p:cNvSpPr txBox="1"/>
          <p:nvPr/>
        </p:nvSpPr>
        <p:spPr>
          <a:xfrm>
            <a:off x="877450" y="919950"/>
            <a:ext cx="7561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“Pathway analysis is a set of widely used tools for research in life sciences intended to give meaning to high-throughput biological data.” </a:t>
            </a:r>
            <a:endParaRPr/>
          </a:p>
          <a:p>
            <a:pPr indent="0" lvl="0" marL="0" rtl="0" algn="l">
              <a:spcBef>
                <a:spcPts val="0"/>
              </a:spcBef>
              <a:spcAft>
                <a:spcPts val="0"/>
              </a:spcAft>
              <a:buNone/>
            </a:pPr>
            <a:r>
              <a:rPr lang="en-GB" sz="1200"/>
              <a:t>                                          -</a:t>
            </a:r>
            <a:r>
              <a:rPr lang="en-GB" sz="1200"/>
              <a:t>Garcia-Campos et al., 2015</a:t>
            </a:r>
            <a:endParaRPr sz="1200"/>
          </a:p>
        </p:txBody>
      </p:sp>
      <p:pic>
        <p:nvPicPr>
          <p:cNvPr id="590" name="Google Shape;590;p88"/>
          <p:cNvPicPr preferRelativeResize="0"/>
          <p:nvPr/>
        </p:nvPicPr>
        <p:blipFill rotWithShape="1">
          <a:blip r:embed="rId3">
            <a:alphaModFix/>
          </a:blip>
          <a:srcRect b="3024" l="26047" r="27899" t="3324"/>
          <a:stretch/>
        </p:blipFill>
        <p:spPr>
          <a:xfrm>
            <a:off x="156475" y="2426338"/>
            <a:ext cx="1125401" cy="1220624"/>
          </a:xfrm>
          <a:prstGeom prst="rect">
            <a:avLst/>
          </a:prstGeom>
          <a:noFill/>
          <a:ln>
            <a:noFill/>
          </a:ln>
        </p:spPr>
      </p:pic>
      <p:pic>
        <p:nvPicPr>
          <p:cNvPr id="591" name="Google Shape;591;p88"/>
          <p:cNvPicPr preferRelativeResize="0"/>
          <p:nvPr/>
        </p:nvPicPr>
        <p:blipFill rotWithShape="1">
          <a:blip r:embed="rId4">
            <a:alphaModFix/>
          </a:blip>
          <a:srcRect b="35884" l="73111" r="0" t="41830"/>
          <a:stretch/>
        </p:blipFill>
        <p:spPr>
          <a:xfrm>
            <a:off x="4721851" y="1664116"/>
            <a:ext cx="1265400" cy="1307558"/>
          </a:xfrm>
          <a:prstGeom prst="rect">
            <a:avLst/>
          </a:prstGeom>
          <a:noFill/>
          <a:ln>
            <a:noFill/>
          </a:ln>
        </p:spPr>
      </p:pic>
      <p:pic>
        <p:nvPicPr>
          <p:cNvPr id="592" name="Google Shape;592;p88"/>
          <p:cNvPicPr preferRelativeResize="0"/>
          <p:nvPr/>
        </p:nvPicPr>
        <p:blipFill rotWithShape="1">
          <a:blip r:embed="rId4">
            <a:alphaModFix/>
          </a:blip>
          <a:srcRect b="16946" l="47450" r="30401" t="61723"/>
          <a:stretch/>
        </p:blipFill>
        <p:spPr>
          <a:xfrm>
            <a:off x="4735150" y="2971675"/>
            <a:ext cx="1613250" cy="1937224"/>
          </a:xfrm>
          <a:prstGeom prst="rect">
            <a:avLst/>
          </a:prstGeom>
          <a:noFill/>
          <a:ln>
            <a:noFill/>
          </a:ln>
        </p:spPr>
      </p:pic>
      <p:sp>
        <p:nvSpPr>
          <p:cNvPr id="593" name="Google Shape;593;p88"/>
          <p:cNvSpPr/>
          <p:nvPr/>
        </p:nvSpPr>
        <p:spPr>
          <a:xfrm rot="-1231711">
            <a:off x="3907831" y="2726902"/>
            <a:ext cx="511587" cy="16014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88"/>
          <p:cNvSpPr/>
          <p:nvPr/>
        </p:nvSpPr>
        <p:spPr>
          <a:xfrm rot="1830246">
            <a:off x="3910158" y="3291618"/>
            <a:ext cx="474586" cy="160168"/>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5" name="Google Shape;595;p88"/>
          <p:cNvPicPr preferRelativeResize="0"/>
          <p:nvPr/>
        </p:nvPicPr>
        <p:blipFill rotWithShape="1">
          <a:blip r:embed="rId4">
            <a:alphaModFix/>
          </a:blip>
          <a:srcRect b="64951" l="0" r="66377" t="15262"/>
          <a:stretch/>
        </p:blipFill>
        <p:spPr>
          <a:xfrm>
            <a:off x="1959525" y="2321994"/>
            <a:ext cx="1795725" cy="1317582"/>
          </a:xfrm>
          <a:prstGeom prst="rect">
            <a:avLst/>
          </a:prstGeom>
          <a:noFill/>
          <a:ln>
            <a:noFill/>
          </a:ln>
        </p:spPr>
      </p:pic>
      <p:sp>
        <p:nvSpPr>
          <p:cNvPr id="596" name="Google Shape;596;p88"/>
          <p:cNvSpPr/>
          <p:nvPr/>
        </p:nvSpPr>
        <p:spPr>
          <a:xfrm rot="3602">
            <a:off x="1386822" y="2885175"/>
            <a:ext cx="572700" cy="159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7" name="Google Shape;597;p88"/>
          <p:cNvGrpSpPr/>
          <p:nvPr/>
        </p:nvGrpSpPr>
        <p:grpSpPr>
          <a:xfrm>
            <a:off x="6805550" y="1985700"/>
            <a:ext cx="572700" cy="210900"/>
            <a:chOff x="7166475" y="2317275"/>
            <a:chExt cx="572700" cy="210900"/>
          </a:xfrm>
        </p:grpSpPr>
        <p:cxnSp>
          <p:nvCxnSpPr>
            <p:cNvPr id="598" name="Google Shape;598;p88"/>
            <p:cNvCxnSpPr/>
            <p:nvPr/>
          </p:nvCxnSpPr>
          <p:spPr>
            <a:xfrm>
              <a:off x="7166475" y="2518125"/>
              <a:ext cx="572700" cy="0"/>
            </a:xfrm>
            <a:prstGeom prst="straightConnector1">
              <a:avLst/>
            </a:prstGeom>
            <a:noFill/>
            <a:ln cap="flat" cmpd="sng" w="9525">
              <a:solidFill>
                <a:schemeClr val="dk2"/>
              </a:solidFill>
              <a:prstDash val="solid"/>
              <a:round/>
              <a:headEnd len="med" w="med" type="none"/>
              <a:tailEnd len="med" w="med" type="triangle"/>
            </a:ln>
          </p:spPr>
        </p:cxnSp>
        <p:cxnSp>
          <p:nvCxnSpPr>
            <p:cNvPr id="599" name="Google Shape;599;p88"/>
            <p:cNvCxnSpPr/>
            <p:nvPr/>
          </p:nvCxnSpPr>
          <p:spPr>
            <a:xfrm rot="10800000">
              <a:off x="7176525" y="2317275"/>
              <a:ext cx="0" cy="210900"/>
            </a:xfrm>
            <a:prstGeom prst="straightConnector1">
              <a:avLst/>
            </a:prstGeom>
            <a:noFill/>
            <a:ln cap="flat" cmpd="sng" w="9525">
              <a:solidFill>
                <a:schemeClr val="dk2"/>
              </a:solidFill>
              <a:prstDash val="solid"/>
              <a:round/>
              <a:headEnd len="med" w="med" type="none"/>
              <a:tailEnd len="med" w="med" type="none"/>
            </a:ln>
          </p:spPr>
        </p:cxnSp>
      </p:grpSp>
      <p:sp>
        <p:nvSpPr>
          <p:cNvPr id="600" name="Google Shape;600;p88"/>
          <p:cNvSpPr/>
          <p:nvPr/>
        </p:nvSpPr>
        <p:spPr>
          <a:xfrm rot="-2509">
            <a:off x="6162600" y="2952832"/>
            <a:ext cx="411000" cy="16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88"/>
          <p:cNvSpPr txBox="1"/>
          <p:nvPr/>
        </p:nvSpPr>
        <p:spPr>
          <a:xfrm>
            <a:off x="7378250" y="1985700"/>
            <a:ext cx="97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Gene</a:t>
            </a:r>
            <a:endParaRPr/>
          </a:p>
        </p:txBody>
      </p:sp>
      <p:grpSp>
        <p:nvGrpSpPr>
          <p:cNvPr id="602" name="Google Shape;602;p88"/>
          <p:cNvGrpSpPr/>
          <p:nvPr/>
        </p:nvGrpSpPr>
        <p:grpSpPr>
          <a:xfrm>
            <a:off x="6782950" y="2454900"/>
            <a:ext cx="572700" cy="210900"/>
            <a:chOff x="7166475" y="2317275"/>
            <a:chExt cx="572700" cy="210900"/>
          </a:xfrm>
        </p:grpSpPr>
        <p:cxnSp>
          <p:nvCxnSpPr>
            <p:cNvPr id="603" name="Google Shape;603;p88"/>
            <p:cNvCxnSpPr/>
            <p:nvPr/>
          </p:nvCxnSpPr>
          <p:spPr>
            <a:xfrm>
              <a:off x="7166475" y="2518125"/>
              <a:ext cx="572700" cy="0"/>
            </a:xfrm>
            <a:prstGeom prst="straightConnector1">
              <a:avLst/>
            </a:prstGeom>
            <a:noFill/>
            <a:ln cap="flat" cmpd="sng" w="9525">
              <a:solidFill>
                <a:schemeClr val="dk2"/>
              </a:solidFill>
              <a:prstDash val="solid"/>
              <a:round/>
              <a:headEnd len="med" w="med" type="none"/>
              <a:tailEnd len="med" w="med" type="triangle"/>
            </a:ln>
          </p:spPr>
        </p:cxnSp>
        <p:cxnSp>
          <p:nvCxnSpPr>
            <p:cNvPr id="604" name="Google Shape;604;p88"/>
            <p:cNvCxnSpPr/>
            <p:nvPr/>
          </p:nvCxnSpPr>
          <p:spPr>
            <a:xfrm rot="10800000">
              <a:off x="7176525" y="2317275"/>
              <a:ext cx="0" cy="210900"/>
            </a:xfrm>
            <a:prstGeom prst="straightConnector1">
              <a:avLst/>
            </a:prstGeom>
            <a:noFill/>
            <a:ln cap="flat" cmpd="sng" w="9525">
              <a:solidFill>
                <a:schemeClr val="dk2"/>
              </a:solidFill>
              <a:prstDash val="solid"/>
              <a:round/>
              <a:headEnd len="med" w="med" type="none"/>
              <a:tailEnd len="med" w="med" type="none"/>
            </a:ln>
          </p:spPr>
        </p:cxnSp>
      </p:grpSp>
      <p:sp>
        <p:nvSpPr>
          <p:cNvPr id="605" name="Google Shape;605;p88"/>
          <p:cNvSpPr txBox="1"/>
          <p:nvPr/>
        </p:nvSpPr>
        <p:spPr>
          <a:xfrm>
            <a:off x="7355650" y="2454900"/>
            <a:ext cx="97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Protein</a:t>
            </a:r>
            <a:endParaRPr/>
          </a:p>
        </p:txBody>
      </p:sp>
      <p:grpSp>
        <p:nvGrpSpPr>
          <p:cNvPr id="606" name="Google Shape;606;p88"/>
          <p:cNvGrpSpPr/>
          <p:nvPr/>
        </p:nvGrpSpPr>
        <p:grpSpPr>
          <a:xfrm>
            <a:off x="6805550" y="2924100"/>
            <a:ext cx="572700" cy="210900"/>
            <a:chOff x="7166475" y="2317275"/>
            <a:chExt cx="572700" cy="210900"/>
          </a:xfrm>
        </p:grpSpPr>
        <p:cxnSp>
          <p:nvCxnSpPr>
            <p:cNvPr id="607" name="Google Shape;607;p88"/>
            <p:cNvCxnSpPr/>
            <p:nvPr/>
          </p:nvCxnSpPr>
          <p:spPr>
            <a:xfrm>
              <a:off x="7166475" y="2518125"/>
              <a:ext cx="572700" cy="0"/>
            </a:xfrm>
            <a:prstGeom prst="straightConnector1">
              <a:avLst/>
            </a:prstGeom>
            <a:noFill/>
            <a:ln cap="flat" cmpd="sng" w="9525">
              <a:solidFill>
                <a:schemeClr val="dk2"/>
              </a:solidFill>
              <a:prstDash val="solid"/>
              <a:round/>
              <a:headEnd len="med" w="med" type="none"/>
              <a:tailEnd len="med" w="med" type="triangle"/>
            </a:ln>
          </p:spPr>
        </p:cxnSp>
        <p:cxnSp>
          <p:nvCxnSpPr>
            <p:cNvPr id="608" name="Google Shape;608;p88"/>
            <p:cNvCxnSpPr/>
            <p:nvPr/>
          </p:nvCxnSpPr>
          <p:spPr>
            <a:xfrm rot="10800000">
              <a:off x="7176525" y="2317275"/>
              <a:ext cx="0" cy="210900"/>
            </a:xfrm>
            <a:prstGeom prst="straightConnector1">
              <a:avLst/>
            </a:prstGeom>
            <a:noFill/>
            <a:ln cap="flat" cmpd="sng" w="9525">
              <a:solidFill>
                <a:schemeClr val="dk2"/>
              </a:solidFill>
              <a:prstDash val="solid"/>
              <a:round/>
              <a:headEnd len="med" w="med" type="none"/>
              <a:tailEnd len="med" w="med" type="none"/>
            </a:ln>
          </p:spPr>
        </p:cxnSp>
      </p:grpSp>
      <p:sp>
        <p:nvSpPr>
          <p:cNvPr id="609" name="Google Shape;609;p88"/>
          <p:cNvSpPr txBox="1"/>
          <p:nvPr/>
        </p:nvSpPr>
        <p:spPr>
          <a:xfrm>
            <a:off x="7378250" y="2924100"/>
            <a:ext cx="97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Lipid</a:t>
            </a:r>
            <a:endParaRPr/>
          </a:p>
        </p:txBody>
      </p:sp>
      <p:grpSp>
        <p:nvGrpSpPr>
          <p:cNvPr id="610" name="Google Shape;610;p88"/>
          <p:cNvGrpSpPr/>
          <p:nvPr/>
        </p:nvGrpSpPr>
        <p:grpSpPr>
          <a:xfrm>
            <a:off x="6805550" y="3457775"/>
            <a:ext cx="572700" cy="210900"/>
            <a:chOff x="7166475" y="2317275"/>
            <a:chExt cx="572700" cy="210900"/>
          </a:xfrm>
        </p:grpSpPr>
        <p:cxnSp>
          <p:nvCxnSpPr>
            <p:cNvPr id="611" name="Google Shape;611;p88"/>
            <p:cNvCxnSpPr/>
            <p:nvPr/>
          </p:nvCxnSpPr>
          <p:spPr>
            <a:xfrm>
              <a:off x="7166475" y="2518125"/>
              <a:ext cx="572700" cy="0"/>
            </a:xfrm>
            <a:prstGeom prst="straightConnector1">
              <a:avLst/>
            </a:prstGeom>
            <a:noFill/>
            <a:ln cap="flat" cmpd="sng" w="9525">
              <a:solidFill>
                <a:schemeClr val="dk2"/>
              </a:solidFill>
              <a:prstDash val="solid"/>
              <a:round/>
              <a:headEnd len="med" w="med" type="none"/>
              <a:tailEnd len="med" w="med" type="triangle"/>
            </a:ln>
          </p:spPr>
        </p:cxnSp>
        <p:cxnSp>
          <p:nvCxnSpPr>
            <p:cNvPr id="612" name="Google Shape;612;p88"/>
            <p:cNvCxnSpPr/>
            <p:nvPr/>
          </p:nvCxnSpPr>
          <p:spPr>
            <a:xfrm rot="10800000">
              <a:off x="7176525" y="2317275"/>
              <a:ext cx="0" cy="210900"/>
            </a:xfrm>
            <a:prstGeom prst="straightConnector1">
              <a:avLst/>
            </a:prstGeom>
            <a:noFill/>
            <a:ln cap="flat" cmpd="sng" w="9525">
              <a:solidFill>
                <a:schemeClr val="dk2"/>
              </a:solidFill>
              <a:prstDash val="solid"/>
              <a:round/>
              <a:headEnd len="med" w="med" type="none"/>
              <a:tailEnd len="med" w="med" type="none"/>
            </a:ln>
          </p:spPr>
        </p:cxnSp>
      </p:grpSp>
      <p:sp>
        <p:nvSpPr>
          <p:cNvPr id="613" name="Google Shape;613;p88"/>
          <p:cNvSpPr txBox="1"/>
          <p:nvPr/>
        </p:nvSpPr>
        <p:spPr>
          <a:xfrm>
            <a:off x="7378250" y="3457775"/>
            <a:ext cx="126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Metabolite</a:t>
            </a:r>
            <a:endParaRPr/>
          </a:p>
        </p:txBody>
      </p:sp>
      <p:sp>
        <p:nvSpPr>
          <p:cNvPr id="614" name="Google Shape;614;p88"/>
          <p:cNvSpPr txBox="1"/>
          <p:nvPr/>
        </p:nvSpPr>
        <p:spPr>
          <a:xfrm>
            <a:off x="6423300" y="4667750"/>
            <a:ext cx="2636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Luecken</a:t>
            </a:r>
            <a:r>
              <a:rPr lang="en-GB"/>
              <a:t> et al., 2019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1000"/>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89"/>
          <p:cNvSpPr txBox="1"/>
          <p:nvPr>
            <p:ph type="title"/>
          </p:nvPr>
        </p:nvSpPr>
        <p:spPr>
          <a:xfrm>
            <a:off x="398050" y="1176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Impacted Pathway Analysis</a:t>
            </a:r>
            <a:endParaRPr/>
          </a:p>
        </p:txBody>
      </p:sp>
      <p:grpSp>
        <p:nvGrpSpPr>
          <p:cNvPr id="620" name="Google Shape;620;p89"/>
          <p:cNvGrpSpPr/>
          <p:nvPr/>
        </p:nvGrpSpPr>
        <p:grpSpPr>
          <a:xfrm>
            <a:off x="3221650" y="2486613"/>
            <a:ext cx="1225900" cy="1035000"/>
            <a:chOff x="805875" y="1945350"/>
            <a:chExt cx="1225900" cy="1035000"/>
          </a:xfrm>
        </p:grpSpPr>
        <p:sp>
          <p:nvSpPr>
            <p:cNvPr id="621" name="Google Shape;621;p89"/>
            <p:cNvSpPr/>
            <p:nvPr/>
          </p:nvSpPr>
          <p:spPr>
            <a:xfrm>
              <a:off x="805875" y="1945350"/>
              <a:ext cx="1225900" cy="103500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2" name="Google Shape;622;p89"/>
            <p:cNvGrpSpPr/>
            <p:nvPr/>
          </p:nvGrpSpPr>
          <p:grpSpPr>
            <a:xfrm>
              <a:off x="1157079" y="2077695"/>
              <a:ext cx="442526" cy="841851"/>
              <a:chOff x="2583575" y="1392700"/>
              <a:chExt cx="928700" cy="1587200"/>
            </a:xfrm>
          </p:grpSpPr>
          <p:sp>
            <p:nvSpPr>
              <p:cNvPr id="623" name="Google Shape;623;p89"/>
              <p:cNvSpPr/>
              <p:nvPr/>
            </p:nvSpPr>
            <p:spPr>
              <a:xfrm>
                <a:off x="2910975" y="1392700"/>
                <a:ext cx="321600" cy="150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89"/>
              <p:cNvSpPr/>
              <p:nvPr/>
            </p:nvSpPr>
            <p:spPr>
              <a:xfrm>
                <a:off x="2931925" y="1933350"/>
                <a:ext cx="321600" cy="150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89"/>
              <p:cNvSpPr/>
              <p:nvPr/>
            </p:nvSpPr>
            <p:spPr>
              <a:xfrm>
                <a:off x="3190675" y="2829300"/>
                <a:ext cx="321600" cy="150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89"/>
              <p:cNvSpPr/>
              <p:nvPr/>
            </p:nvSpPr>
            <p:spPr>
              <a:xfrm>
                <a:off x="2583575" y="2678700"/>
                <a:ext cx="321600" cy="150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89"/>
              <p:cNvSpPr/>
              <p:nvPr/>
            </p:nvSpPr>
            <p:spPr>
              <a:xfrm>
                <a:off x="3190675" y="2296950"/>
                <a:ext cx="321600" cy="150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8" name="Google Shape;628;p89"/>
              <p:cNvCxnSpPr/>
              <p:nvPr/>
            </p:nvCxnSpPr>
            <p:spPr>
              <a:xfrm>
                <a:off x="3061725" y="1606900"/>
                <a:ext cx="3600" cy="261300"/>
              </a:xfrm>
              <a:prstGeom prst="straightConnector1">
                <a:avLst/>
              </a:prstGeom>
              <a:noFill/>
              <a:ln cap="flat" cmpd="sng" w="9525">
                <a:solidFill>
                  <a:schemeClr val="dk2"/>
                </a:solidFill>
                <a:prstDash val="solid"/>
                <a:round/>
                <a:headEnd len="med" w="med" type="none"/>
                <a:tailEnd len="med" w="med" type="triangle"/>
              </a:ln>
            </p:spPr>
          </p:cxnSp>
          <p:cxnSp>
            <p:nvCxnSpPr>
              <p:cNvPr id="629" name="Google Shape;629;p89"/>
              <p:cNvCxnSpPr/>
              <p:nvPr/>
            </p:nvCxnSpPr>
            <p:spPr>
              <a:xfrm>
                <a:off x="3232575" y="2083950"/>
                <a:ext cx="115500" cy="213000"/>
              </a:xfrm>
              <a:prstGeom prst="straightConnector1">
                <a:avLst/>
              </a:prstGeom>
              <a:noFill/>
              <a:ln cap="flat" cmpd="sng" w="9525">
                <a:solidFill>
                  <a:schemeClr val="dk2"/>
                </a:solidFill>
                <a:prstDash val="solid"/>
                <a:round/>
                <a:headEnd len="med" w="med" type="none"/>
                <a:tailEnd len="med" w="med" type="triangle"/>
              </a:ln>
            </p:spPr>
          </p:cxnSp>
          <p:cxnSp>
            <p:nvCxnSpPr>
              <p:cNvPr id="630" name="Google Shape;630;p89"/>
              <p:cNvCxnSpPr/>
              <p:nvPr/>
            </p:nvCxnSpPr>
            <p:spPr>
              <a:xfrm>
                <a:off x="3349675" y="2495550"/>
                <a:ext cx="3600" cy="261300"/>
              </a:xfrm>
              <a:prstGeom prst="straightConnector1">
                <a:avLst/>
              </a:prstGeom>
              <a:noFill/>
              <a:ln cap="flat" cmpd="sng" w="9525">
                <a:solidFill>
                  <a:schemeClr val="dk2"/>
                </a:solidFill>
                <a:prstDash val="solid"/>
                <a:round/>
                <a:headEnd len="med" w="med" type="none"/>
                <a:tailEnd len="med" w="med" type="triangle"/>
              </a:ln>
            </p:spPr>
          </p:cxnSp>
          <p:cxnSp>
            <p:nvCxnSpPr>
              <p:cNvPr id="631" name="Google Shape;631;p89"/>
              <p:cNvCxnSpPr/>
              <p:nvPr/>
            </p:nvCxnSpPr>
            <p:spPr>
              <a:xfrm flipH="1">
                <a:off x="2744375" y="2142900"/>
                <a:ext cx="237000" cy="535800"/>
              </a:xfrm>
              <a:prstGeom prst="straightConnector1">
                <a:avLst/>
              </a:prstGeom>
              <a:noFill/>
              <a:ln cap="flat" cmpd="sng" w="9525">
                <a:solidFill>
                  <a:schemeClr val="dk2"/>
                </a:solidFill>
                <a:prstDash val="solid"/>
                <a:round/>
                <a:headEnd len="med" w="med" type="none"/>
                <a:tailEnd len="med" w="med" type="triangle"/>
              </a:ln>
            </p:spPr>
          </p:cxnSp>
        </p:grpSp>
      </p:grpSp>
      <p:pic>
        <p:nvPicPr>
          <p:cNvPr id="632" name="Google Shape;632;p89"/>
          <p:cNvPicPr preferRelativeResize="0"/>
          <p:nvPr/>
        </p:nvPicPr>
        <p:blipFill rotWithShape="1">
          <a:blip r:embed="rId3">
            <a:alphaModFix/>
          </a:blip>
          <a:srcRect b="11486" l="1415" r="74002" t="4789"/>
          <a:stretch/>
        </p:blipFill>
        <p:spPr>
          <a:xfrm>
            <a:off x="759999" y="1589125"/>
            <a:ext cx="2012626" cy="2640974"/>
          </a:xfrm>
          <a:prstGeom prst="rect">
            <a:avLst/>
          </a:prstGeom>
          <a:noFill/>
          <a:ln>
            <a:noFill/>
          </a:ln>
        </p:spPr>
      </p:pic>
      <p:sp>
        <p:nvSpPr>
          <p:cNvPr id="633" name="Google Shape;633;p89"/>
          <p:cNvSpPr txBox="1"/>
          <p:nvPr/>
        </p:nvSpPr>
        <p:spPr>
          <a:xfrm>
            <a:off x="3149563" y="1589125"/>
            <a:ext cx="122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Database</a:t>
            </a:r>
            <a:endParaRPr/>
          </a:p>
        </p:txBody>
      </p:sp>
      <p:pic>
        <p:nvPicPr>
          <p:cNvPr id="634" name="Google Shape;634;p89"/>
          <p:cNvPicPr preferRelativeResize="0"/>
          <p:nvPr/>
        </p:nvPicPr>
        <p:blipFill rotWithShape="1">
          <a:blip r:embed="rId3">
            <a:alphaModFix/>
          </a:blip>
          <a:srcRect b="11486" l="19113" r="74002" t="4789"/>
          <a:stretch/>
        </p:blipFill>
        <p:spPr>
          <a:xfrm>
            <a:off x="4943900" y="1615050"/>
            <a:ext cx="510802" cy="2393400"/>
          </a:xfrm>
          <a:prstGeom prst="rect">
            <a:avLst/>
          </a:prstGeom>
          <a:noFill/>
          <a:ln>
            <a:noFill/>
          </a:ln>
        </p:spPr>
      </p:pic>
      <p:pic>
        <p:nvPicPr>
          <p:cNvPr id="635" name="Google Shape;635;p89"/>
          <p:cNvPicPr preferRelativeResize="0"/>
          <p:nvPr/>
        </p:nvPicPr>
        <p:blipFill>
          <a:blip r:embed="rId4">
            <a:alphaModFix/>
          </a:blip>
          <a:stretch>
            <a:fillRect/>
          </a:stretch>
        </p:blipFill>
        <p:spPr>
          <a:xfrm>
            <a:off x="5897700" y="1839575"/>
            <a:ext cx="2846775" cy="2033400"/>
          </a:xfrm>
          <a:prstGeom prst="rect">
            <a:avLst/>
          </a:prstGeom>
          <a:noFill/>
          <a:ln>
            <a:noFill/>
          </a:ln>
        </p:spPr>
      </p:pic>
      <p:sp>
        <p:nvSpPr>
          <p:cNvPr id="636" name="Google Shape;636;p89"/>
          <p:cNvSpPr txBox="1"/>
          <p:nvPr/>
        </p:nvSpPr>
        <p:spPr>
          <a:xfrm>
            <a:off x="718100" y="1589125"/>
            <a:ext cx="16062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Input list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90"/>
          <p:cNvSpPr txBox="1"/>
          <p:nvPr>
            <p:ph type="title"/>
          </p:nvPr>
        </p:nvSpPr>
        <p:spPr>
          <a:xfrm>
            <a:off x="378875" y="402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Impacted Pathway Analysis</a:t>
            </a:r>
            <a:endParaRPr/>
          </a:p>
        </p:txBody>
      </p:sp>
      <p:pic>
        <p:nvPicPr>
          <p:cNvPr id="642" name="Google Shape;642;p90"/>
          <p:cNvPicPr preferRelativeResize="0"/>
          <p:nvPr/>
        </p:nvPicPr>
        <p:blipFill>
          <a:blip r:embed="rId3">
            <a:alphaModFix/>
          </a:blip>
          <a:stretch>
            <a:fillRect/>
          </a:stretch>
        </p:blipFill>
        <p:spPr>
          <a:xfrm>
            <a:off x="3357500" y="882050"/>
            <a:ext cx="3969426" cy="3969426"/>
          </a:xfrm>
          <a:prstGeom prst="rect">
            <a:avLst/>
          </a:prstGeom>
          <a:noFill/>
          <a:ln>
            <a:noFill/>
          </a:ln>
        </p:spPr>
      </p:pic>
      <p:sp>
        <p:nvSpPr>
          <p:cNvPr id="643" name="Google Shape;643;p90"/>
          <p:cNvSpPr txBox="1"/>
          <p:nvPr/>
        </p:nvSpPr>
        <p:spPr>
          <a:xfrm>
            <a:off x="263750" y="1252700"/>
            <a:ext cx="3202500" cy="10467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Types of enrichment analysis</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GB"/>
              <a:t>-self contained: enrichR</a:t>
            </a:r>
            <a:endParaRPr/>
          </a:p>
          <a:p>
            <a:pPr indent="0" lvl="0" marL="0" rtl="0" algn="l">
              <a:spcBef>
                <a:spcPts val="0"/>
              </a:spcBef>
              <a:spcAft>
                <a:spcPts val="0"/>
              </a:spcAft>
              <a:buNone/>
            </a:pPr>
            <a:r>
              <a:rPr lang="en-GB"/>
              <a:t>-competitive: webgestaltR</a:t>
            </a:r>
            <a:endParaRPr/>
          </a:p>
        </p:txBody>
      </p:sp>
      <p:sp>
        <p:nvSpPr>
          <p:cNvPr id="644" name="Google Shape;644;p90"/>
          <p:cNvSpPr txBox="1"/>
          <p:nvPr/>
        </p:nvSpPr>
        <p:spPr>
          <a:xfrm>
            <a:off x="6768200" y="4648575"/>
            <a:ext cx="2225400" cy="4002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Kao et al., 2016</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91"/>
          <p:cNvSpPr txBox="1"/>
          <p:nvPr>
            <p:ph type="title"/>
          </p:nvPr>
        </p:nvSpPr>
        <p:spPr>
          <a:xfrm>
            <a:off x="43550" y="241225"/>
            <a:ext cx="92001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a:t>Compositional analysis using d</a:t>
            </a:r>
            <a:r>
              <a:rPr lang="en-GB"/>
              <a:t>irichlet modeling</a:t>
            </a:r>
            <a:endParaRPr/>
          </a:p>
        </p:txBody>
      </p:sp>
      <p:pic>
        <p:nvPicPr>
          <p:cNvPr id="650" name="Google Shape;650;p91"/>
          <p:cNvPicPr preferRelativeResize="0"/>
          <p:nvPr/>
        </p:nvPicPr>
        <p:blipFill rotWithShape="1">
          <a:blip r:embed="rId3">
            <a:alphaModFix/>
          </a:blip>
          <a:srcRect b="12652" l="69549" r="2098" t="68694"/>
          <a:stretch/>
        </p:blipFill>
        <p:spPr>
          <a:xfrm>
            <a:off x="2000137" y="1189912"/>
            <a:ext cx="2035651" cy="1669726"/>
          </a:xfrm>
          <a:prstGeom prst="rect">
            <a:avLst/>
          </a:prstGeom>
          <a:noFill/>
          <a:ln>
            <a:noFill/>
          </a:ln>
        </p:spPr>
      </p:pic>
      <p:sp>
        <p:nvSpPr>
          <p:cNvPr id="651" name="Google Shape;651;p91"/>
          <p:cNvSpPr txBox="1"/>
          <p:nvPr/>
        </p:nvSpPr>
        <p:spPr>
          <a:xfrm>
            <a:off x="6423300" y="4667750"/>
            <a:ext cx="2636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Luecken et al., 2019</a:t>
            </a:r>
            <a:endParaRPr/>
          </a:p>
        </p:txBody>
      </p:sp>
      <p:pic>
        <p:nvPicPr>
          <p:cNvPr id="652" name="Google Shape;652;p91"/>
          <p:cNvPicPr preferRelativeResize="0"/>
          <p:nvPr/>
        </p:nvPicPr>
        <p:blipFill rotWithShape="1">
          <a:blip r:embed="rId4">
            <a:alphaModFix/>
          </a:blip>
          <a:srcRect b="0" l="0" r="49847" t="73549"/>
          <a:stretch/>
        </p:blipFill>
        <p:spPr>
          <a:xfrm>
            <a:off x="4932150" y="1189900"/>
            <a:ext cx="2354920" cy="1669750"/>
          </a:xfrm>
          <a:prstGeom prst="rect">
            <a:avLst/>
          </a:prstGeom>
          <a:noFill/>
          <a:ln>
            <a:noFill/>
          </a:ln>
        </p:spPr>
      </p:pic>
      <p:sp>
        <p:nvSpPr>
          <p:cNvPr id="653" name="Google Shape;653;p91"/>
          <p:cNvSpPr/>
          <p:nvPr/>
        </p:nvSpPr>
        <p:spPr>
          <a:xfrm>
            <a:off x="4159263" y="2088100"/>
            <a:ext cx="614100" cy="124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4" name="Google Shape;654;p91"/>
          <p:cNvPicPr preferRelativeResize="0"/>
          <p:nvPr/>
        </p:nvPicPr>
        <p:blipFill rotWithShape="1">
          <a:blip r:embed="rId5">
            <a:alphaModFix/>
          </a:blip>
          <a:srcRect b="45133" l="31631" r="18215" t="34898"/>
          <a:stretch/>
        </p:blipFill>
        <p:spPr>
          <a:xfrm>
            <a:off x="125100" y="3016450"/>
            <a:ext cx="5128752" cy="1276275"/>
          </a:xfrm>
          <a:prstGeom prst="rect">
            <a:avLst/>
          </a:prstGeom>
          <a:noFill/>
          <a:ln>
            <a:noFill/>
          </a:ln>
        </p:spPr>
      </p:pic>
      <p:sp>
        <p:nvSpPr>
          <p:cNvPr id="655" name="Google Shape;655;p91"/>
          <p:cNvSpPr txBox="1"/>
          <p:nvPr/>
        </p:nvSpPr>
        <p:spPr>
          <a:xfrm>
            <a:off x="4942500" y="4107250"/>
            <a:ext cx="397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-The proportional dependency within a sample is taken into account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GB" sz="2420"/>
              <a:t>Example Study: Multiple sclerosis ~22 samples (single-cell)</a:t>
            </a:r>
            <a:endParaRPr sz="2420"/>
          </a:p>
        </p:txBody>
      </p:sp>
      <p:pic>
        <p:nvPicPr>
          <p:cNvPr id="104" name="Google Shape;104;p20"/>
          <p:cNvPicPr preferRelativeResize="0"/>
          <p:nvPr/>
        </p:nvPicPr>
        <p:blipFill>
          <a:blip r:embed="rId3">
            <a:alphaModFix/>
          </a:blip>
          <a:stretch>
            <a:fillRect/>
          </a:stretch>
        </p:blipFill>
        <p:spPr>
          <a:xfrm>
            <a:off x="4779125" y="945375"/>
            <a:ext cx="3955800" cy="3955800"/>
          </a:xfrm>
          <a:prstGeom prst="rect">
            <a:avLst/>
          </a:prstGeom>
          <a:noFill/>
          <a:ln>
            <a:noFill/>
          </a:ln>
          <a:effectLst>
            <a:outerShdw blurRad="57150" rotWithShape="0" algn="bl" dir="5400000" dist="19050">
              <a:srgbClr val="000000">
                <a:alpha val="50000"/>
              </a:srgbClr>
            </a:outerShdw>
          </a:effectLst>
        </p:spPr>
      </p:pic>
      <p:pic>
        <p:nvPicPr>
          <p:cNvPr id="105" name="Google Shape;105;p20"/>
          <p:cNvPicPr preferRelativeResize="0"/>
          <p:nvPr/>
        </p:nvPicPr>
        <p:blipFill>
          <a:blip r:embed="rId4">
            <a:alphaModFix/>
          </a:blip>
          <a:stretch>
            <a:fillRect/>
          </a:stretch>
        </p:blipFill>
        <p:spPr>
          <a:xfrm>
            <a:off x="356250" y="1269110"/>
            <a:ext cx="2479979" cy="1109840"/>
          </a:xfrm>
          <a:prstGeom prst="rect">
            <a:avLst/>
          </a:prstGeom>
          <a:noFill/>
          <a:ln>
            <a:noFill/>
          </a:ln>
        </p:spPr>
      </p:pic>
      <p:grpSp>
        <p:nvGrpSpPr>
          <p:cNvPr id="106" name="Google Shape;106;p20"/>
          <p:cNvGrpSpPr/>
          <p:nvPr/>
        </p:nvGrpSpPr>
        <p:grpSpPr>
          <a:xfrm>
            <a:off x="3154149" y="1298690"/>
            <a:ext cx="1417858" cy="1050662"/>
            <a:chOff x="3696524" y="903675"/>
            <a:chExt cx="4509726" cy="3680077"/>
          </a:xfrm>
        </p:grpSpPr>
        <p:pic>
          <p:nvPicPr>
            <p:cNvPr id="107" name="Google Shape;107;p20"/>
            <p:cNvPicPr preferRelativeResize="0"/>
            <p:nvPr/>
          </p:nvPicPr>
          <p:blipFill>
            <a:blip r:embed="rId5">
              <a:alphaModFix/>
            </a:blip>
            <a:stretch>
              <a:fillRect/>
            </a:stretch>
          </p:blipFill>
          <p:spPr>
            <a:xfrm>
              <a:off x="3696524" y="903675"/>
              <a:ext cx="4509576" cy="3680077"/>
            </a:xfrm>
            <a:prstGeom prst="rect">
              <a:avLst/>
            </a:prstGeom>
            <a:noFill/>
            <a:ln>
              <a:noFill/>
            </a:ln>
          </p:spPr>
        </p:pic>
        <p:sp>
          <p:nvSpPr>
            <p:cNvPr id="108" name="Google Shape;108;p20"/>
            <p:cNvSpPr/>
            <p:nvPr/>
          </p:nvSpPr>
          <p:spPr>
            <a:xfrm>
              <a:off x="7305950" y="1708200"/>
              <a:ext cx="900300" cy="695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9" name="Google Shape;109;p20"/>
          <p:cNvCxnSpPr>
            <a:endCxn id="107" idx="1"/>
          </p:cNvCxnSpPr>
          <p:nvPr/>
        </p:nvCxnSpPr>
        <p:spPr>
          <a:xfrm>
            <a:off x="2836149" y="1824021"/>
            <a:ext cx="318000" cy="0"/>
          </a:xfrm>
          <a:prstGeom prst="straightConnector1">
            <a:avLst/>
          </a:prstGeom>
          <a:noFill/>
          <a:ln cap="flat" cmpd="sng" w="9525">
            <a:solidFill>
              <a:schemeClr val="dk2"/>
            </a:solidFill>
            <a:prstDash val="solid"/>
            <a:round/>
            <a:headEnd len="med" w="med" type="none"/>
            <a:tailEnd len="med" w="med" type="triangle"/>
          </a:ln>
        </p:spPr>
      </p:cxnSp>
      <p:grpSp>
        <p:nvGrpSpPr>
          <p:cNvPr id="110" name="Google Shape;110;p20"/>
          <p:cNvGrpSpPr/>
          <p:nvPr/>
        </p:nvGrpSpPr>
        <p:grpSpPr>
          <a:xfrm>
            <a:off x="1423075" y="2625950"/>
            <a:ext cx="2074201" cy="1825788"/>
            <a:chOff x="1175725" y="2514225"/>
            <a:chExt cx="2074201" cy="1825788"/>
          </a:xfrm>
        </p:grpSpPr>
        <p:grpSp>
          <p:nvGrpSpPr>
            <p:cNvPr id="111" name="Google Shape;111;p20"/>
            <p:cNvGrpSpPr/>
            <p:nvPr/>
          </p:nvGrpSpPr>
          <p:grpSpPr>
            <a:xfrm>
              <a:off x="1175725" y="2873313"/>
              <a:ext cx="1771625" cy="1466700"/>
              <a:chOff x="513300" y="1351450"/>
              <a:chExt cx="1771625" cy="1466700"/>
            </a:xfrm>
          </p:grpSpPr>
          <p:sp>
            <p:nvSpPr>
              <p:cNvPr id="112" name="Google Shape;112;p20"/>
              <p:cNvSpPr txBox="1"/>
              <p:nvPr/>
            </p:nvSpPr>
            <p:spPr>
              <a:xfrm>
                <a:off x="1329125" y="2417950"/>
                <a:ext cx="95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Cells</a:t>
                </a:r>
                <a:endParaRPr/>
              </a:p>
            </p:txBody>
          </p:sp>
          <p:sp>
            <p:nvSpPr>
              <p:cNvPr id="113" name="Google Shape;113;p20"/>
              <p:cNvSpPr txBox="1"/>
              <p:nvPr/>
            </p:nvSpPr>
            <p:spPr>
              <a:xfrm rot="-5400000">
                <a:off x="235500" y="1629250"/>
                <a:ext cx="95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Genes</a:t>
                </a:r>
                <a:endParaRPr/>
              </a:p>
            </p:txBody>
          </p:sp>
        </p:grpSp>
        <p:pic>
          <p:nvPicPr>
            <p:cNvPr id="114" name="Google Shape;114;p20"/>
            <p:cNvPicPr preferRelativeResize="0"/>
            <p:nvPr/>
          </p:nvPicPr>
          <p:blipFill>
            <a:blip r:embed="rId6">
              <a:alphaModFix/>
            </a:blip>
            <a:stretch>
              <a:fillRect/>
            </a:stretch>
          </p:blipFill>
          <p:spPr>
            <a:xfrm>
              <a:off x="1575925" y="2514225"/>
              <a:ext cx="1674001" cy="1674001"/>
            </a:xfrm>
            <a:prstGeom prst="rect">
              <a:avLst/>
            </a:prstGeom>
            <a:noFill/>
            <a:ln>
              <a:noFill/>
            </a:ln>
          </p:spPr>
        </p:pic>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HPC, Private Cloud and NextFlow</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93"/>
          <p:cNvSpPr txBox="1"/>
          <p:nvPr>
            <p:ph type="title"/>
          </p:nvPr>
        </p:nvSpPr>
        <p:spPr>
          <a:xfrm>
            <a:off x="398050" y="1176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Imperial </a:t>
            </a:r>
            <a:r>
              <a:rPr lang="en-GB"/>
              <a:t>UKDRI Private Cloud</a:t>
            </a:r>
            <a:endParaRPr/>
          </a:p>
        </p:txBody>
      </p:sp>
      <p:sp>
        <p:nvSpPr>
          <p:cNvPr id="666" name="Google Shape;666;p93"/>
          <p:cNvSpPr txBox="1"/>
          <p:nvPr/>
        </p:nvSpPr>
        <p:spPr>
          <a:xfrm>
            <a:off x="0" y="1121075"/>
            <a:ext cx="49581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Collaborating with Data Sciences Institute we are using OpenStack to provide everyone access to bespoke virtual workstations, with large amounts of RAM and CPU </a:t>
            </a:r>
            <a:r>
              <a:rPr lang="en-GB"/>
              <a:t>availability</a:t>
            </a:r>
            <a:r>
              <a:rPr lang="en-GB"/>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solidFill>
                  <a:schemeClr val="dk1"/>
                </a:solidFill>
              </a:rPr>
              <a:t>Optimal resource usage, low admin and rapid expandability.</a:t>
            </a:r>
            <a:endParaRPr>
              <a:solidFill>
                <a:schemeClr val="dk1"/>
              </a:solidFill>
            </a:endParaRPr>
          </a:p>
          <a:p>
            <a:pPr indent="0" lvl="0" marL="0" rtl="0" algn="l">
              <a:spcBef>
                <a:spcPts val="0"/>
              </a:spcBef>
              <a:spcAft>
                <a:spcPts val="0"/>
              </a:spcAft>
              <a:buNone/>
            </a:pPr>
            <a:r>
              <a:rPr lang="en-GB">
                <a:solidFill>
                  <a:schemeClr val="dk1"/>
                </a:solidFill>
              </a:rPr>
              <a:t>Imperial authentication via Kerberos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t>Virtual workstations are requested/provided through group leaders.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Complementary to HPC - good for small-medium sized analyses and long-term data/analysis exploration. Ability to install any software, set up web servers etc.</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667" name="Google Shape;667;p93"/>
          <p:cNvPicPr preferRelativeResize="0"/>
          <p:nvPr/>
        </p:nvPicPr>
        <p:blipFill>
          <a:blip r:embed="rId3">
            <a:alphaModFix/>
          </a:blip>
          <a:stretch>
            <a:fillRect/>
          </a:stretch>
        </p:blipFill>
        <p:spPr>
          <a:xfrm>
            <a:off x="4854075" y="1455250"/>
            <a:ext cx="4118999" cy="31797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idx="1" type="subTitle"/>
          </p:nvPr>
        </p:nvSpPr>
        <p:spPr>
          <a:xfrm>
            <a:off x="311700" y="4774325"/>
            <a:ext cx="8520600" cy="312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800"/>
              <a:t>Svensson V et al. (2018) Exponential scaling of single-cell RNA-seq in the past decade.  Nature Protocols 13: 599–604. DOI: 10.1038/nprot.2017.149.</a:t>
            </a:r>
            <a:endParaRPr sz="800"/>
          </a:p>
        </p:txBody>
      </p:sp>
      <p:pic>
        <p:nvPicPr>
          <p:cNvPr id="120" name="Google Shape;120;p21"/>
          <p:cNvPicPr preferRelativeResize="0"/>
          <p:nvPr/>
        </p:nvPicPr>
        <p:blipFill>
          <a:blip r:embed="rId3">
            <a:alphaModFix/>
          </a:blip>
          <a:stretch>
            <a:fillRect/>
          </a:stretch>
        </p:blipFill>
        <p:spPr>
          <a:xfrm>
            <a:off x="784937" y="958263"/>
            <a:ext cx="7574123" cy="3646925"/>
          </a:xfrm>
          <a:prstGeom prst="rect">
            <a:avLst/>
          </a:prstGeom>
          <a:noFill/>
          <a:ln>
            <a:noFill/>
          </a:ln>
        </p:spPr>
      </p:pic>
      <p:sp>
        <p:nvSpPr>
          <p:cNvPr id="121" name="Google Shape;121;p21"/>
          <p:cNvSpPr txBox="1"/>
          <p:nvPr>
            <p:ph type="ctrTitle"/>
          </p:nvPr>
        </p:nvSpPr>
        <p:spPr>
          <a:xfrm>
            <a:off x="311700" y="216425"/>
            <a:ext cx="8520600" cy="572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2400"/>
              <a:t>Exponential scaling of single-cell RNAseq in the last decade</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